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1.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 id="2147483668" r:id="rId2"/>
    <p:sldMasterId id="2147483669" r:id="rId3"/>
    <p:sldMasterId id="2147483670" r:id="rId4"/>
    <p:sldMasterId id="2147483671" r:id="rId5"/>
    <p:sldMasterId id="2147483672" r:id="rId6"/>
  </p:sldMasterIdLst>
  <p:notesMasterIdLst>
    <p:notesMasterId r:id="rId55"/>
  </p:notesMasterIdLst>
  <p:handoutMasterIdLst>
    <p:handoutMasterId r:id="rId56"/>
  </p:handoutMasterIdLst>
  <p:sldIdLst>
    <p:sldId id="256" r:id="rId7"/>
    <p:sldId id="257" r:id="rId8"/>
    <p:sldId id="314" r:id="rId9"/>
    <p:sldId id="312" r:id="rId10"/>
    <p:sldId id="320" r:id="rId11"/>
    <p:sldId id="259" r:id="rId12"/>
    <p:sldId id="316" r:id="rId13"/>
    <p:sldId id="317" r:id="rId14"/>
    <p:sldId id="258" r:id="rId15"/>
    <p:sldId id="315" r:id="rId16"/>
    <p:sldId id="318" r:id="rId17"/>
    <p:sldId id="313" r:id="rId18"/>
    <p:sldId id="311"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309" r:id="rId40"/>
    <p:sldId id="310" r:id="rId41"/>
    <p:sldId id="295" r:id="rId42"/>
    <p:sldId id="282" r:id="rId43"/>
    <p:sldId id="283" r:id="rId44"/>
    <p:sldId id="284" r:id="rId45"/>
    <p:sldId id="285" r:id="rId46"/>
    <p:sldId id="286" r:id="rId47"/>
    <p:sldId id="287" r:id="rId48"/>
    <p:sldId id="288" r:id="rId49"/>
    <p:sldId id="296" r:id="rId50"/>
    <p:sldId id="297" r:id="rId51"/>
    <p:sldId id="298" r:id="rId52"/>
    <p:sldId id="299" r:id="rId53"/>
    <p:sldId id="300" r:id="rId5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a:srgbClr val="1D1A35"/>
    <a:srgbClr val="1E4B87"/>
    <a:srgbClr val="BF5700"/>
    <a:srgbClr val="FF8200"/>
    <a:srgbClr val="1B306B"/>
    <a:srgbClr val="262626"/>
    <a:srgbClr val="FFCC00"/>
    <a:srgbClr val="EEECE1"/>
    <a:srgbClr val="C05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854" autoAdjust="0"/>
    <p:restoredTop sz="80000" autoAdjust="0"/>
  </p:normalViewPr>
  <p:slideViewPr>
    <p:cSldViewPr>
      <p:cViewPr varScale="1">
        <p:scale>
          <a:sx n="101" d="100"/>
          <a:sy n="101" d="100"/>
        </p:scale>
        <p:origin x="712" y="19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notesMaster" Target="notesMasters/notesMaster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slideMaster" Target="slideMasters/slideMaster5.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numCol="1" rtlCol="0"/>
          <a:lstStyle>
            <a:lvl1pPr algn="r">
              <a:defRPr sz="1300"/>
            </a:lvl1pPr>
          </a:lstStyle>
          <a:p>
            <a:fld id="{51A969EA-8566-418D-AC96-BC5F6E9FAB6C}" type="datetimeFigureOut">
              <a:rPr lang="en-US" smtClean="0"/>
              <a:t>4/11/19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tiff>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tiff>
</file>

<file path=ppt/media/image21.tiff>
</file>

<file path=ppt/media/image22.tiff>
</file>

<file path=ppt/media/image23.tiff>
</file>

<file path=ppt/media/image24.tiff>
</file>

<file path=ppt/media/image25.jpeg>
</file>

<file path=ppt/media/image26.jpeg>
</file>

<file path=ppt/media/image27.tiff>
</file>

<file path=ppt/media/image28.jpeg>
</file>

<file path=ppt/media/image29.jpeg>
</file>

<file path=ppt/media/image3.png>
</file>

<file path=ppt/media/image30.jpeg>
</file>

<file path=ppt/media/image31.jpeg>
</file>

<file path=ppt/media/image32.png>
</file>

<file path=ppt/media/image33.jpeg>
</file>

<file path=ppt/media/image34.jpeg>
</file>

<file path=ppt/media/image35.png>
</file>

<file path=ppt/media/image36.jpg>
</file>

<file path=ppt/media/image37.jpeg>
</file>

<file path=ppt/media/image4.png>
</file>

<file path=ppt/media/image5.png>
</file>

<file path=ppt/media/image6.pn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numCol="1" rtlCol="0"/>
          <a:lstStyle>
            <a:lvl1pPr algn="r">
              <a:defRPr sz="1300"/>
            </a:lvl1pPr>
          </a:lstStyle>
          <a:p>
            <a:fld id="{33B07B4B-74D8-4C42-A719-1F93879497F8}" type="datetimeFigureOut">
              <a:rPr lang="en-US" smtClean="0"/>
              <a:t>4/11/19</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numCol="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numCol="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9.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This</a:t>
            </a:r>
            <a:r>
              <a:rPr lang="en-US" baseline="0" dirty="0"/>
              <a:t> class is, after all, about you </a:t>
            </a:r>
            <a:r>
              <a:rPr lang="mr-IN" baseline="0" dirty="0"/>
              <a:t>–</a:t>
            </a:r>
            <a:r>
              <a:rPr lang="en-US" baseline="0" dirty="0"/>
              <a:t> so let’s do some introductions.</a:t>
            </a:r>
          </a:p>
          <a:p>
            <a:endParaRPr lang="en-US" baseline="0" dirty="0"/>
          </a:p>
          <a:p>
            <a:endParaRPr lang="en-US" baseline="0" dirty="0"/>
          </a:p>
          <a:p>
            <a:r>
              <a:rPr lang="en-US" baseline="0" dirty="0"/>
              <a:t>(You may also want to ask “Fears about class?” </a:t>
            </a:r>
            <a:r>
              <a:rPr lang="mr-IN" baseline="0" dirty="0"/>
              <a:t>–</a:t>
            </a:r>
            <a:r>
              <a:rPr lang="en-US" baseline="0" dirty="0"/>
              <a:t> that can turn a little negative, so be ready to dissuade/make happy the students if you do ask this)</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a:t>
            </a:fld>
            <a:endParaRPr lang="en-US"/>
          </a:p>
        </p:txBody>
      </p:sp>
    </p:spTree>
    <p:extLst>
      <p:ext uri="{BB962C8B-B14F-4D97-AF65-F5344CB8AC3E}">
        <p14:creationId xmlns:p14="http://schemas.microsoft.com/office/powerpoint/2010/main" val="68524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11</a:t>
            </a:fld>
            <a:endParaRPr lang="en-US"/>
          </a:p>
        </p:txBody>
      </p:sp>
    </p:spTree>
    <p:extLst>
      <p:ext uri="{BB962C8B-B14F-4D97-AF65-F5344CB8AC3E}">
        <p14:creationId xmlns:p14="http://schemas.microsoft.com/office/powerpoint/2010/main" val="2168191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640480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14</a:t>
            </a:fld>
            <a:endParaRPr lang="en-US"/>
          </a:p>
        </p:txBody>
      </p:sp>
    </p:spTree>
    <p:extLst>
      <p:ext uri="{BB962C8B-B14F-4D97-AF65-F5344CB8AC3E}">
        <p14:creationId xmlns:p14="http://schemas.microsoft.com/office/powerpoint/2010/main" val="58749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15</a:t>
            </a:fld>
            <a:endParaRPr lang="en-US"/>
          </a:p>
        </p:txBody>
      </p:sp>
    </p:spTree>
    <p:extLst>
      <p:ext uri="{BB962C8B-B14F-4D97-AF65-F5344CB8AC3E}">
        <p14:creationId xmlns:p14="http://schemas.microsoft.com/office/powerpoint/2010/main" val="1268111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a:p>
        </p:txBody>
      </p:sp>
      <p:sp>
        <p:nvSpPr>
          <p:cNvPr id="4" name="Slide Number Placeholder 3"/>
          <p:cNvSpPr>
            <a:spLocks noGrp="1"/>
          </p:cNvSpPr>
          <p:nvPr>
            <p:ph type="sldNum" sz="quarter" idx="10"/>
          </p:nvPr>
        </p:nvSpPr>
        <p:spPr/>
        <p:txBody>
          <a:bodyPr numCol="1"/>
          <a:lstStyle/>
          <a:p>
            <a:fld id="{F4EE911A-504C-45E1-9DD1-A7318D673F80}" type="slidenum">
              <a:rPr lang="en-US" smtClean="0"/>
              <a:t>16</a:t>
            </a:fld>
            <a:endParaRPr lang="en-US"/>
          </a:p>
        </p:txBody>
      </p:sp>
    </p:spTree>
    <p:extLst>
      <p:ext uri="{BB962C8B-B14F-4D97-AF65-F5344CB8AC3E}">
        <p14:creationId xmlns:p14="http://schemas.microsoft.com/office/powerpoint/2010/main" val="777464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sz="1200" b="0" i="0" kern="1200" dirty="0">
                <a:solidFill>
                  <a:schemeClr val="tx1"/>
                </a:solidFill>
                <a:effectLst/>
                <a:latin typeface="+mn-lt"/>
                <a:ea typeface="+mn-ea"/>
                <a:cs typeface="+mn-cs"/>
              </a:rPr>
              <a:t>This program will not be a traditional college class. We're here to support you 100% of the way to really help you achieve their goals.</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17</a:t>
            </a:fld>
            <a:endParaRPr lang="en-US"/>
          </a:p>
        </p:txBody>
      </p:sp>
    </p:spTree>
    <p:extLst>
      <p:ext uri="{BB962C8B-B14F-4D97-AF65-F5344CB8AC3E}">
        <p14:creationId xmlns:p14="http://schemas.microsoft.com/office/powerpoint/2010/main" val="20450289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There are</a:t>
            </a:r>
            <a:r>
              <a:rPr lang="en-US" baseline="0" dirty="0"/>
              <a:t> a few things you can do to ensure your success</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18</a:t>
            </a:fld>
            <a:endParaRPr lang="en-US"/>
          </a:p>
        </p:txBody>
      </p:sp>
    </p:spTree>
    <p:extLst>
      <p:ext uri="{BB962C8B-B14F-4D97-AF65-F5344CB8AC3E}">
        <p14:creationId xmlns:p14="http://schemas.microsoft.com/office/powerpoint/2010/main" val="4002884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First off, don’t be this guy.</a:t>
            </a:r>
          </a:p>
          <a:p>
            <a:endParaRPr lang="en-US" dirty="0"/>
          </a:p>
          <a:p>
            <a:r>
              <a:rPr lang="en-US" dirty="0"/>
              <a:t>Those</a:t>
            </a:r>
            <a:r>
              <a:rPr lang="en-US" baseline="0" dirty="0"/>
              <a:t> that have the hardest time in the program are not the ones who came in knowing no programming. </a:t>
            </a:r>
          </a:p>
          <a:p>
            <a:endParaRPr lang="en-US" baseline="0" dirty="0"/>
          </a:p>
          <a:p>
            <a:r>
              <a:rPr lang="en-US" baseline="0" dirty="0"/>
              <a:t>It’s not the ones who haven’t played around with HTML, CSS, or Javascript.</a:t>
            </a:r>
          </a:p>
          <a:p>
            <a:endParaRPr lang="en-US" baseline="0" dirty="0"/>
          </a:p>
          <a:p>
            <a:r>
              <a:rPr lang="en-US" baseline="0" dirty="0"/>
              <a:t>It’s the ones who walk in thinking they either A) Know more than they do. Or B) Are experts in a completely different field. </a:t>
            </a:r>
          </a:p>
          <a:p>
            <a:endParaRPr lang="en-US" baseline="0" dirty="0"/>
          </a:p>
          <a:p>
            <a:r>
              <a:rPr lang="en-US" baseline="0" dirty="0"/>
              <a:t>There is something that stops people like this from accepting the reality. </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20</a:t>
            </a:fld>
            <a:endParaRPr lang="en-US"/>
          </a:p>
        </p:txBody>
      </p:sp>
    </p:spTree>
    <p:extLst>
      <p:ext uri="{BB962C8B-B14F-4D97-AF65-F5344CB8AC3E}">
        <p14:creationId xmlns:p14="http://schemas.microsoft.com/office/powerpoint/2010/main" val="496045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 this guy.</a:t>
            </a:r>
            <a:br>
              <a:rPr lang="en-US" dirty="0"/>
            </a:br>
            <a:br>
              <a:rPr lang="en-US" dirty="0"/>
            </a:br>
            <a:r>
              <a:rPr lang="en-US" sz="1200" b="0" i="0" kern="1200" dirty="0">
                <a:solidFill>
                  <a:schemeClr val="tx1"/>
                </a:solidFill>
                <a:effectLst/>
                <a:latin typeface="+mn-lt"/>
                <a:ea typeface="+mn-ea"/>
                <a:cs typeface="+mn-cs"/>
              </a:rPr>
              <a:t>Having</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 humble attitude is the first requirement of being successful in this program. </a:t>
            </a:r>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1328993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22</a:t>
            </a:fld>
            <a:endParaRPr lang="en-US"/>
          </a:p>
        </p:txBody>
      </p:sp>
    </p:spTree>
    <p:extLst>
      <p:ext uri="{BB962C8B-B14F-4D97-AF65-F5344CB8AC3E}">
        <p14:creationId xmlns:p14="http://schemas.microsoft.com/office/powerpoint/2010/main" val="989453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Enough about you, time to talk about me.</a:t>
            </a:r>
          </a:p>
          <a:p>
            <a:endParaRPr lang="en-US" dirty="0"/>
          </a:p>
          <a:p>
            <a:r>
              <a:rPr lang="en-US" dirty="0"/>
              <a:t>So I was in the military for 8 years after high school 4 active duty and 4 in the Air National Guard.  I was an aircraft mechanic and I worked on the F-15 and F-16 fighter planes.  When I left the military I went to school and studies computer science. I left school with just a few classes left before graduating in 2011 to open my own business which I sold in 2018. When I sold the business I returned to school and finished my BS and I also enrolled in Flatiron school to get more practical knowledge. I know do some freelance work and TA at Columbia.</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3</a:t>
            </a:fld>
            <a:endParaRPr lang="en-US"/>
          </a:p>
        </p:txBody>
      </p:sp>
    </p:spTree>
    <p:extLst>
      <p:ext uri="{BB962C8B-B14F-4D97-AF65-F5344CB8AC3E}">
        <p14:creationId xmlns:p14="http://schemas.microsoft.com/office/powerpoint/2010/main" val="40743430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Don’t be frustrated! Keep an open mind </a:t>
            </a:r>
            <a:r>
              <a:rPr lang="mr-IN" dirty="0"/>
              <a:t>–</a:t>
            </a:r>
            <a:r>
              <a:rPr lang="en-US" baseline="0" dirty="0"/>
              <a:t> you’re here to learn.</a:t>
            </a:r>
          </a:p>
          <a:p>
            <a:endParaRPr lang="en-US" baseline="0" dirty="0"/>
          </a:p>
          <a:p>
            <a:r>
              <a:rPr lang="en-US" sz="1200" b="0" i="0" kern="1200" dirty="0">
                <a:solidFill>
                  <a:schemeClr val="tx1"/>
                </a:solidFill>
                <a:effectLst/>
                <a:latin typeface="+mn-lt"/>
                <a:ea typeface="+mn-ea"/>
                <a:cs typeface="+mn-cs"/>
              </a:rPr>
              <a:t>You mastery of other subjects, educational backgrounds, and professional successes do not guarantee that you will do well here. The only thing that will guarantee success is hard work, humility, and a relentless desire to be better. </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23</a:t>
            </a:fld>
            <a:endParaRPr lang="en-US"/>
          </a:p>
        </p:txBody>
      </p:sp>
    </p:spTree>
    <p:extLst>
      <p:ext uri="{BB962C8B-B14F-4D97-AF65-F5344CB8AC3E}">
        <p14:creationId xmlns:p14="http://schemas.microsoft.com/office/powerpoint/2010/main" val="329963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You are a blank</a:t>
            </a:r>
            <a:r>
              <a:rPr lang="en-US" baseline="0" dirty="0"/>
              <a:t> slate.</a:t>
            </a:r>
            <a:br>
              <a:rPr lang="en-US" dirty="0"/>
            </a:br>
            <a:br>
              <a:rPr lang="en-US" dirty="0"/>
            </a:br>
            <a:r>
              <a:rPr lang="en-US" dirty="0"/>
              <a:t>Seriously. Don’t lose sight of this image. At first</a:t>
            </a:r>
            <a:r>
              <a:rPr lang="en-US" baseline="0" dirty="0"/>
              <a:t> it may feel intimidating. Knowing how little you know. But relish the opportunity and take the privileges it comes with.</a:t>
            </a:r>
          </a:p>
          <a:p>
            <a:endParaRPr lang="en-US" baseline="0" dirty="0"/>
          </a:p>
          <a:p>
            <a:r>
              <a:rPr lang="en-US" baseline="0" dirty="0"/>
              <a:t>You have permission to struggle. To fail. To not “get” everything immediately. </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24</a:t>
            </a:fld>
            <a:endParaRPr lang="en-US"/>
          </a:p>
        </p:txBody>
      </p:sp>
    </p:spTree>
    <p:extLst>
      <p:ext uri="{BB962C8B-B14F-4D97-AF65-F5344CB8AC3E}">
        <p14:creationId xmlns:p14="http://schemas.microsoft.com/office/powerpoint/2010/main" val="7011913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So how does one learn? Well</a:t>
            </a:r>
            <a:r>
              <a:rPr lang="mr-IN" dirty="0"/>
              <a:t>…</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25</a:t>
            </a:fld>
            <a:endParaRPr lang="en-US"/>
          </a:p>
        </p:txBody>
      </p:sp>
    </p:spTree>
    <p:extLst>
      <p:ext uri="{BB962C8B-B14F-4D97-AF65-F5344CB8AC3E}">
        <p14:creationId xmlns:p14="http://schemas.microsoft.com/office/powerpoint/2010/main" val="1170775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pPr marL="0" marR="0" indent="0" algn="l" defTabSz="914400" rtl="0" eaLnBrk="1" fontAlgn="auto" latinLnBrk="0" hangingPunct="1">
              <a:lnSpc>
                <a:spcPct val="100000"/>
              </a:lnSpc>
              <a:spcBef>
                <a:spcPts val="0"/>
              </a:spcBef>
              <a:spcAft>
                <a:spcPts val="0"/>
              </a:spcAft>
              <a:buClrTx/>
              <a:buSzTx/>
              <a:buFontTx/>
              <a:buNone/>
              <a:tabLst/>
              <a:defRPr/>
            </a:pPr>
            <a:r>
              <a:rPr lang="mr-IN" dirty="0"/>
              <a:t>…</a:t>
            </a:r>
            <a:r>
              <a:rPr lang="en-US" dirty="0"/>
              <a:t> there are a few obstacles in the way.</a:t>
            </a:r>
          </a:p>
          <a:p>
            <a:endParaRPr lang="en-US" dirty="0"/>
          </a:p>
          <a:p>
            <a:r>
              <a:rPr lang="en-US" dirty="0"/>
              <a:t>Things</a:t>
            </a:r>
            <a:r>
              <a:rPr lang="en-US" baseline="0" dirty="0"/>
              <a:t> that will frustrate you</a:t>
            </a:r>
            <a:r>
              <a:rPr lang="mr-IN" baseline="0" dirty="0"/>
              <a:t>…</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26</a:t>
            </a:fld>
            <a:endParaRPr lang="en-US"/>
          </a:p>
        </p:txBody>
      </p:sp>
    </p:spTree>
    <p:extLst>
      <p:ext uri="{BB962C8B-B14F-4D97-AF65-F5344CB8AC3E}">
        <p14:creationId xmlns:p14="http://schemas.microsoft.com/office/powerpoint/2010/main" val="4004127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Obstacle</a:t>
            </a:r>
            <a:r>
              <a:rPr lang="en-US" baseline="0" dirty="0"/>
              <a:t> 1</a:t>
            </a:r>
            <a:br>
              <a:rPr lang="en-US" baseline="0" dirty="0"/>
            </a:br>
            <a:br>
              <a:rPr lang="en-US" baseline="0" dirty="0"/>
            </a:br>
            <a:r>
              <a:rPr lang="en-US" sz="1200" b="0" i="0" kern="1200" dirty="0">
                <a:solidFill>
                  <a:schemeClr val="tx1"/>
                </a:solidFill>
                <a:effectLst/>
                <a:latin typeface="+mn-lt"/>
                <a:ea typeface="+mn-ea"/>
                <a:cs typeface="+mn-cs"/>
              </a:rPr>
              <a:t>First, learning to code is tough, intimidating, and frustrating at times. You should forget about your uncle/brother-in-law/friend/step-sister who told you about so-and-so learning to build apps in 1 week. Coding is hard. It will take time. There is no way around that.</a:t>
            </a:r>
            <a:endParaRPr lang="en-US" sz="1200" b="0" i="0" kern="1200" baseline="0" dirty="0">
              <a:solidFill>
                <a:schemeClr val="tx1"/>
              </a:solidFill>
              <a:effectLst/>
              <a:latin typeface="+mn-lt"/>
              <a:ea typeface="+mn-ea"/>
              <a:cs typeface="+mn-cs"/>
            </a:endParaRPr>
          </a:p>
          <a:p>
            <a:endParaRPr lang="en-US" sz="1200" b="0" i="0" kern="1200" baseline="0" dirty="0">
              <a:solidFill>
                <a:schemeClr val="tx1"/>
              </a:solidFill>
              <a:effectLst/>
              <a:latin typeface="+mn-lt"/>
              <a:ea typeface="+mn-ea"/>
              <a:cs typeface="+mn-cs"/>
            </a:endParaRPr>
          </a:p>
          <a:p>
            <a:r>
              <a:rPr lang="en-US" sz="1200" b="0" i="0" kern="1200" baseline="0" dirty="0">
                <a:solidFill>
                  <a:schemeClr val="tx1"/>
                </a:solidFill>
                <a:effectLst/>
                <a:latin typeface="+mn-lt"/>
                <a:ea typeface="+mn-ea"/>
                <a:cs typeface="+mn-cs"/>
              </a:rPr>
              <a:t>It’s confusing, difficult, and there’s a ton to learn. But it’s super rewarding when you _do_ learn why your code broke or is working.</a:t>
            </a:r>
            <a:endParaRPr lang="en-US" baseline="0"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27</a:t>
            </a:fld>
            <a:endParaRPr lang="en-US"/>
          </a:p>
        </p:txBody>
      </p:sp>
    </p:spTree>
    <p:extLst>
      <p:ext uri="{BB962C8B-B14F-4D97-AF65-F5344CB8AC3E}">
        <p14:creationId xmlns:p14="http://schemas.microsoft.com/office/powerpoint/2010/main" val="11720820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Obstacle 2</a:t>
            </a:r>
          </a:p>
          <a:p>
            <a:endParaRPr lang="en-US" dirty="0"/>
          </a:p>
          <a:p>
            <a:r>
              <a:rPr lang="en-US" sz="1200" b="0" i="0" kern="1200" dirty="0">
                <a:solidFill>
                  <a:schemeClr val="tx1"/>
                </a:solidFill>
                <a:effectLst/>
                <a:latin typeface="+mn-lt"/>
                <a:ea typeface="+mn-ea"/>
                <a:cs typeface="+mn-cs"/>
              </a:rPr>
              <a:t>There will be many moments where you will doubt yourself.</a:t>
            </a:r>
            <a:endParaRPr lang="en-US" dirty="0"/>
          </a:p>
          <a:p>
            <a:endParaRPr lang="en-US" dirty="0"/>
          </a:p>
          <a:p>
            <a:r>
              <a:rPr lang="en-US" dirty="0"/>
              <a:t>Everyone is on the same</a:t>
            </a:r>
            <a:r>
              <a:rPr lang="en-US" baseline="0" dirty="0"/>
              <a:t> page as you. No-one in this classroom is dumb. You all have varying backgrounds with differing experiences and exposure.</a:t>
            </a:r>
          </a:p>
          <a:p>
            <a:endParaRPr lang="en-US" baseline="0" dirty="0"/>
          </a:p>
          <a:p>
            <a:endParaRPr lang="en-US" baseline="0" dirty="0"/>
          </a:p>
          <a:p>
            <a:r>
              <a:rPr lang="en-US" baseline="0" dirty="0"/>
              <a:t>Everyone was where you are at some point in their career. Every single developer. Me too. </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time but you have what it takes; you were selected for this program because we know you have what it takes.</a:t>
            </a:r>
            <a:endParaRPr lang="en-US" baseline="0" dirty="0"/>
          </a:p>
          <a:p>
            <a:endParaRPr lang="en-US" baseline="0" dirty="0"/>
          </a:p>
          <a:p>
            <a:endParaRPr lang="en-US" baseline="0" dirty="0"/>
          </a:p>
          <a:p>
            <a:r>
              <a:rPr lang="en-US" baseline="0" dirty="0"/>
              <a:t>The first few weeks will be difficult, but everyone will be on a pretty level playing field a few weeks in.</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28</a:t>
            </a:fld>
            <a:endParaRPr lang="en-US"/>
          </a:p>
        </p:txBody>
      </p:sp>
    </p:spTree>
    <p:extLst>
      <p:ext uri="{BB962C8B-B14F-4D97-AF65-F5344CB8AC3E}">
        <p14:creationId xmlns:p14="http://schemas.microsoft.com/office/powerpoint/2010/main" val="1095371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Obstacle 2 </a:t>
            </a:r>
            <a:r>
              <a:rPr lang="mr-IN" dirty="0"/>
              <a:t>–</a:t>
            </a:r>
            <a:r>
              <a:rPr lang="en-US" dirty="0"/>
              <a:t> you have a ton</a:t>
            </a:r>
            <a:r>
              <a:rPr lang="en-US" baseline="0" dirty="0"/>
              <a:t> of ground to cover! </a:t>
            </a:r>
          </a:p>
          <a:p>
            <a:endParaRPr lang="en-US" baseline="0" dirty="0"/>
          </a:p>
          <a:p>
            <a:r>
              <a:rPr lang="en-US" baseline="0" dirty="0"/>
              <a:t>There’s a lot to learn, and it can be intimidating. But honestly, 6 months will be over before you know it. </a:t>
            </a:r>
          </a:p>
          <a:p>
            <a:endParaRPr lang="en-US" baseline="0" dirty="0"/>
          </a:p>
          <a:p>
            <a:r>
              <a:rPr lang="en-US" sz="1200" b="0" i="0" kern="1200" baseline="0" dirty="0">
                <a:solidFill>
                  <a:schemeClr val="tx1"/>
                </a:solidFill>
                <a:effectLst/>
                <a:latin typeface="+mn-lt"/>
                <a:ea typeface="+mn-ea"/>
                <a:cs typeface="+mn-cs"/>
              </a:rPr>
              <a:t>Because </a:t>
            </a:r>
            <a:r>
              <a:rPr lang="en-US" sz="1200" b="0" i="0" kern="1200" dirty="0">
                <a:solidFill>
                  <a:schemeClr val="tx1"/>
                </a:solidFill>
                <a:effectLst/>
                <a:latin typeface="+mn-lt"/>
                <a:ea typeface="+mn-ea"/>
                <a:cs typeface="+mn-cs"/>
              </a:rPr>
              <a:t>of the length of the program, personal issues WILL come up during the course of the program, and it</a:t>
            </a:r>
            <a:r>
              <a:rPr lang="en-US" sz="1200" b="0" i="0" kern="1200" baseline="0" dirty="0">
                <a:solidFill>
                  <a:schemeClr val="tx1"/>
                </a:solidFill>
                <a:effectLst/>
                <a:latin typeface="+mn-lt"/>
                <a:ea typeface="+mn-ea"/>
                <a:cs typeface="+mn-cs"/>
              </a:rPr>
              <a:t> will be challenging to stay motivated.</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You should see each other as a family embarking on a long journey. You will become far closer to your peers than you realize. Intensity is no substitute for endurance.</a:t>
            </a:r>
            <a:endParaRPr lang="en-US" baseline="0" dirty="0"/>
          </a:p>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29</a:t>
            </a:fld>
            <a:endParaRPr lang="en-US"/>
          </a:p>
        </p:txBody>
      </p:sp>
    </p:spTree>
    <p:extLst>
      <p:ext uri="{BB962C8B-B14F-4D97-AF65-F5344CB8AC3E}">
        <p14:creationId xmlns:p14="http://schemas.microsoft.com/office/powerpoint/2010/main" val="13348615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And</a:t>
            </a:r>
            <a:r>
              <a:rPr lang="en-US" baseline="0" dirty="0"/>
              <a:t> will take a while to master. Persisting in general is the #1 hardest thing in this course.</a:t>
            </a:r>
          </a:p>
          <a:p>
            <a:endParaRPr lang="en-US" baseline="0" dirty="0"/>
          </a:p>
          <a:p>
            <a:r>
              <a:rPr lang="en-US" baseline="0" dirty="0"/>
              <a:t>Perhaps tied with having self-confidence (talk about imposter syndrome).</a:t>
            </a:r>
          </a:p>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30</a:t>
            </a:fld>
            <a:endParaRPr lang="en-US"/>
          </a:p>
        </p:txBody>
      </p:sp>
    </p:spTree>
    <p:extLst>
      <p:ext uri="{BB962C8B-B14F-4D97-AF65-F5344CB8AC3E}">
        <p14:creationId xmlns:p14="http://schemas.microsoft.com/office/powerpoint/2010/main" val="13550345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Frustration</a:t>
            </a:r>
            <a:r>
              <a:rPr lang="en-US" baseline="0" dirty="0"/>
              <a:t> = learning, seriously. Here’s the author of a pretty famous book on the mean stack: </a:t>
            </a:r>
          </a:p>
          <a:p>
            <a:endParaRPr lang="en-US" baseline="0" dirty="0"/>
          </a:p>
          <a:p>
            <a:r>
              <a:rPr lang="en-US" baseline="0" dirty="0"/>
              <a:t>So how do we get through this frustration and actually learn?</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31</a:t>
            </a:fld>
            <a:endParaRPr lang="en-US"/>
          </a:p>
        </p:txBody>
      </p:sp>
    </p:spTree>
    <p:extLst>
      <p:ext uri="{BB962C8B-B14F-4D97-AF65-F5344CB8AC3E}">
        <p14:creationId xmlns:p14="http://schemas.microsoft.com/office/powerpoint/2010/main" val="37819667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a:p>
        </p:txBody>
      </p:sp>
      <p:sp>
        <p:nvSpPr>
          <p:cNvPr id="4" name="Slide Number Placeholder 3"/>
          <p:cNvSpPr>
            <a:spLocks noGrp="1"/>
          </p:cNvSpPr>
          <p:nvPr>
            <p:ph type="sldNum" sz="quarter" idx="10"/>
          </p:nvPr>
        </p:nvSpPr>
        <p:spPr/>
        <p:txBody>
          <a:bodyPr numCol="1"/>
          <a:lstStyle/>
          <a:p>
            <a:fld id="{F4EE911A-504C-45E1-9DD1-A7318D673F80}" type="slidenum">
              <a:rPr lang="en-US" smtClean="0"/>
              <a:t>32</a:t>
            </a:fld>
            <a:endParaRPr lang="en-US"/>
          </a:p>
        </p:txBody>
      </p:sp>
    </p:spTree>
    <p:extLst>
      <p:ext uri="{BB962C8B-B14F-4D97-AF65-F5344CB8AC3E}">
        <p14:creationId xmlns:p14="http://schemas.microsoft.com/office/powerpoint/2010/main" val="824226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4</a:t>
            </a:fld>
            <a:endParaRPr lang="en-US"/>
          </a:p>
        </p:txBody>
      </p:sp>
    </p:spTree>
    <p:extLst>
      <p:ext uri="{BB962C8B-B14F-4D97-AF65-F5344CB8AC3E}">
        <p14:creationId xmlns:p14="http://schemas.microsoft.com/office/powerpoint/2010/main" val="2548035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33</a:t>
            </a:fld>
            <a:endParaRPr lang="en-US"/>
          </a:p>
        </p:txBody>
      </p:sp>
    </p:spTree>
    <p:extLst>
      <p:ext uri="{BB962C8B-B14F-4D97-AF65-F5344CB8AC3E}">
        <p14:creationId xmlns:p14="http://schemas.microsoft.com/office/powerpoint/2010/main" val="3190112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Questions?</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34</a:t>
            </a:fld>
            <a:endParaRPr lang="en-US"/>
          </a:p>
        </p:txBody>
      </p:sp>
    </p:spTree>
    <p:extLst>
      <p:ext uri="{BB962C8B-B14F-4D97-AF65-F5344CB8AC3E}">
        <p14:creationId xmlns:p14="http://schemas.microsoft.com/office/powerpoint/2010/main" val="13258329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35</a:t>
            </a:fld>
            <a:endParaRPr lang="en-US"/>
          </a:p>
        </p:txBody>
      </p:sp>
    </p:spTree>
    <p:extLst>
      <p:ext uri="{BB962C8B-B14F-4D97-AF65-F5344CB8AC3E}">
        <p14:creationId xmlns:p14="http://schemas.microsoft.com/office/powerpoint/2010/main" val="11254095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Of course, to do this, you’ll need to be great</a:t>
            </a:r>
            <a:r>
              <a:rPr lang="en-US" baseline="0" dirty="0"/>
              <a:t> at googling!</a:t>
            </a:r>
          </a:p>
          <a:p>
            <a:endParaRPr lang="en-US" baseline="0" dirty="0"/>
          </a:p>
          <a:p>
            <a:pPr marL="171450" indent="-171450">
              <a:buFontTx/>
              <a:buChar char="-"/>
            </a:pPr>
            <a:r>
              <a:rPr lang="en-US" baseline="0" dirty="0"/>
              <a:t>This is arguably the best/most important skill you can use.</a:t>
            </a:r>
          </a:p>
          <a:p>
            <a:pPr marL="171450" indent="-171450">
              <a:buFontTx/>
              <a:buChar char="-"/>
            </a:pPr>
            <a:r>
              <a:rPr lang="en-US" baseline="0" dirty="0"/>
              <a:t> It’s silly, but being able to find the answers to your questions is extremely important, and people won’t always be around. Google should almost always be your first go-to (it has almost every answer, if you know how to find it).</a:t>
            </a:r>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36</a:t>
            </a:fld>
            <a:endParaRPr lang="en-US"/>
          </a:p>
        </p:txBody>
      </p:sp>
    </p:spTree>
    <p:extLst>
      <p:ext uri="{BB962C8B-B14F-4D97-AF65-F5344CB8AC3E}">
        <p14:creationId xmlns:p14="http://schemas.microsoft.com/office/powerpoint/2010/main" val="4522352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a:t>
            </a:r>
            <a:r>
              <a:rPr lang="en-US" baseline="0" dirty="0"/>
              <a:t> talked about the journey and how to be successful, let’s talk about the stops along the way.</a:t>
            </a:r>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37</a:t>
            </a:fld>
            <a:endParaRPr lang="en-US"/>
          </a:p>
        </p:txBody>
      </p:sp>
    </p:spTree>
    <p:extLst>
      <p:ext uri="{BB962C8B-B14F-4D97-AF65-F5344CB8AC3E}">
        <p14:creationId xmlns:p14="http://schemas.microsoft.com/office/powerpoint/2010/main" val="14002423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Here’s what our days will look like.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Question:</a:t>
            </a:r>
            <a:r>
              <a:rPr lang="en-US" baseline="0" dirty="0"/>
              <a:t> </a:t>
            </a:r>
            <a:r>
              <a:rPr lang="en-US" dirty="0"/>
              <a:t>How do you learn to code? (NEXT)</a:t>
            </a:r>
          </a:p>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38</a:t>
            </a:fld>
            <a:endParaRPr lang="en-US"/>
          </a:p>
        </p:txBody>
      </p:sp>
    </p:spTree>
    <p:extLst>
      <p:ext uri="{BB962C8B-B14F-4D97-AF65-F5344CB8AC3E}">
        <p14:creationId xmlns:p14="http://schemas.microsoft.com/office/powerpoint/2010/main" val="12462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By</a:t>
            </a:r>
            <a:r>
              <a:rPr lang="en-US" baseline="0" dirty="0"/>
              <a:t> coding! Unfortunate, right? </a:t>
            </a:r>
          </a:p>
          <a:p>
            <a:endParaRPr lang="en-US" baseline="0" dirty="0"/>
          </a:p>
          <a:p>
            <a:r>
              <a:rPr lang="en-US" baseline="0" dirty="0"/>
              <a:t>We’ll get a ton of in-class practice reading and writing code, so the course quickly becomes “code-centric”. </a:t>
            </a:r>
          </a:p>
          <a:p>
            <a:endParaRPr lang="en-US" baseline="0" dirty="0"/>
          </a:p>
          <a:p>
            <a:r>
              <a:rPr lang="en-US" baseline="0" dirty="0"/>
              <a:t>Most days will be much less presentation-heavy than today.</a:t>
            </a:r>
          </a:p>
          <a:p>
            <a:endParaRPr lang="en-US" baseline="0" dirty="0"/>
          </a:p>
          <a:p>
            <a:r>
              <a:rPr lang="en-US" baseline="0" dirty="0"/>
              <a:t>Questions?</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39</a:t>
            </a:fld>
            <a:endParaRPr lang="en-US"/>
          </a:p>
        </p:txBody>
      </p:sp>
    </p:spTree>
    <p:extLst>
      <p:ext uri="{BB962C8B-B14F-4D97-AF65-F5344CB8AC3E}">
        <p14:creationId xmlns:p14="http://schemas.microsoft.com/office/powerpoint/2010/main" val="11835294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next up I want to</a:t>
            </a:r>
            <a:r>
              <a:rPr lang="en-US" baseline="0" dirty="0"/>
              <a:t> spend a little bit of time checking that everyone has everything they need installed (from the pre-work).</a:t>
            </a:r>
          </a:p>
          <a:p>
            <a:endParaRPr lang="en-US" baseline="0" dirty="0"/>
          </a:p>
          <a:p>
            <a:r>
              <a:rPr lang="en-US" baseline="0" dirty="0"/>
              <a:t>If you can check off all of these things, spend this time helping your neighbors. This should become a habit </a:t>
            </a:r>
            <a:r>
              <a:rPr lang="mr-IN" baseline="0" dirty="0"/>
              <a:t>–</a:t>
            </a:r>
            <a:r>
              <a:rPr lang="en-US" baseline="0" dirty="0"/>
              <a:t> try to ask for help form your neighbors before going to a TA (you will both learn more along the way). &lt; We’ll talk more about this soon.</a:t>
            </a:r>
          </a:p>
          <a:p>
            <a:endParaRPr lang="en-US" baseline="0" dirty="0"/>
          </a:p>
          <a:p>
            <a:r>
              <a:rPr lang="en-US" baseline="0" dirty="0"/>
              <a:t>That said, let’s check some things off of a list.</a:t>
            </a:r>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40</a:t>
            </a:fld>
            <a:endParaRPr lang="en-US"/>
          </a:p>
        </p:txBody>
      </p:sp>
    </p:spTree>
    <p:extLst>
      <p:ext uri="{BB962C8B-B14F-4D97-AF65-F5344CB8AC3E}">
        <p14:creationId xmlns:p14="http://schemas.microsoft.com/office/powerpoint/2010/main" val="9134019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a:p>
        </p:txBody>
      </p:sp>
      <p:sp>
        <p:nvSpPr>
          <p:cNvPr id="4" name="Slide Number Placeholder 3"/>
          <p:cNvSpPr>
            <a:spLocks noGrp="1"/>
          </p:cNvSpPr>
          <p:nvPr>
            <p:ph type="sldNum" sz="quarter" idx="10"/>
          </p:nvPr>
        </p:nvSpPr>
        <p:spPr/>
        <p:txBody>
          <a:bodyPr numCol="1"/>
          <a:lstStyle/>
          <a:p>
            <a:fld id="{F4EE911A-504C-45E1-9DD1-A7318D673F80}" type="slidenum">
              <a:rPr lang="en-US" smtClean="0"/>
              <a:t>41</a:t>
            </a:fld>
            <a:endParaRPr lang="en-US"/>
          </a:p>
        </p:txBody>
      </p:sp>
    </p:spTree>
    <p:extLst>
      <p:ext uri="{BB962C8B-B14F-4D97-AF65-F5344CB8AC3E}">
        <p14:creationId xmlns:p14="http://schemas.microsoft.com/office/powerpoint/2010/main" val="18286686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a:p>
        </p:txBody>
      </p:sp>
      <p:sp>
        <p:nvSpPr>
          <p:cNvPr id="4" name="Slide Number Placeholder 3"/>
          <p:cNvSpPr>
            <a:spLocks noGrp="1"/>
          </p:cNvSpPr>
          <p:nvPr>
            <p:ph type="sldNum" sz="quarter" idx="10"/>
          </p:nvPr>
        </p:nvSpPr>
        <p:spPr/>
        <p:txBody>
          <a:bodyPr numCol="1"/>
          <a:lstStyle/>
          <a:p>
            <a:fld id="{F4EE911A-504C-45E1-9DD1-A7318D673F80}" type="slidenum">
              <a:rPr lang="en-US" smtClean="0"/>
              <a:t>42</a:t>
            </a:fld>
            <a:endParaRPr lang="en-US"/>
          </a:p>
        </p:txBody>
      </p:sp>
    </p:spTree>
    <p:extLst>
      <p:ext uri="{BB962C8B-B14F-4D97-AF65-F5344CB8AC3E}">
        <p14:creationId xmlns:p14="http://schemas.microsoft.com/office/powerpoint/2010/main" val="1006389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Enough about you, time to talk about me.</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5</a:t>
            </a:fld>
            <a:endParaRPr lang="en-US"/>
          </a:p>
        </p:txBody>
      </p:sp>
    </p:spTree>
    <p:extLst>
      <p:ext uri="{BB962C8B-B14F-4D97-AF65-F5344CB8AC3E}">
        <p14:creationId xmlns:p14="http://schemas.microsoft.com/office/powerpoint/2010/main" val="2119948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a:p>
        </p:txBody>
      </p:sp>
      <p:sp>
        <p:nvSpPr>
          <p:cNvPr id="4" name="Slide Number Placeholder 3"/>
          <p:cNvSpPr>
            <a:spLocks noGrp="1"/>
          </p:cNvSpPr>
          <p:nvPr>
            <p:ph type="sldNum" sz="quarter" idx="10"/>
          </p:nvPr>
        </p:nvSpPr>
        <p:spPr/>
        <p:txBody>
          <a:bodyPr numCol="1"/>
          <a:lstStyle/>
          <a:p>
            <a:fld id="{F4EE911A-504C-45E1-9DD1-A7318D673F80}" type="slidenum">
              <a:rPr lang="en-US" smtClean="0"/>
              <a:t>43</a:t>
            </a:fld>
            <a:endParaRPr lang="en-US"/>
          </a:p>
        </p:txBody>
      </p:sp>
    </p:spTree>
    <p:extLst>
      <p:ext uri="{BB962C8B-B14F-4D97-AF65-F5344CB8AC3E}">
        <p14:creationId xmlns:p14="http://schemas.microsoft.com/office/powerpoint/2010/main" val="257361821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The terminal is the portal to your</a:t>
            </a:r>
            <a:r>
              <a:rPr lang="en-US" baseline="0" dirty="0"/>
              <a:t> computer </a:t>
            </a:r>
            <a:r>
              <a:rPr lang="mr-IN" baseline="0" dirty="0"/>
              <a:t>–</a:t>
            </a:r>
            <a:r>
              <a:rPr lang="en-US" baseline="0" dirty="0"/>
              <a:t> it allows you to run and even script commands that can create files, folders, and more.</a:t>
            </a:r>
          </a:p>
          <a:p>
            <a:endParaRPr lang="en-US" baseline="0" dirty="0"/>
          </a:p>
          <a:p>
            <a:r>
              <a:rPr lang="en-US" baseline="0" dirty="0"/>
              <a:t>It is extremely important that you get intimately familiar with the terminal as soon as possible, as you’ll use it for almost everything. It is fast and powerful.</a:t>
            </a:r>
          </a:p>
          <a:p>
            <a:endParaRPr lang="en-US" baseline="0" dirty="0"/>
          </a:p>
          <a:p>
            <a:r>
              <a:rPr lang="en-US" baseline="0" dirty="0"/>
              <a:t>NEXT</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45</a:t>
            </a:fld>
            <a:endParaRPr lang="en-US"/>
          </a:p>
        </p:txBody>
      </p:sp>
    </p:spTree>
    <p:extLst>
      <p:ext uri="{BB962C8B-B14F-4D97-AF65-F5344CB8AC3E}">
        <p14:creationId xmlns:p14="http://schemas.microsoft.com/office/powerpoint/2010/main" val="28838139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So let’s run through a couple of examples.</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46</a:t>
            </a:fld>
            <a:endParaRPr lang="en-US"/>
          </a:p>
        </p:txBody>
      </p:sp>
    </p:spTree>
    <p:extLst>
      <p:ext uri="{BB962C8B-B14F-4D97-AF65-F5344CB8AC3E}">
        <p14:creationId xmlns:p14="http://schemas.microsoft.com/office/powerpoint/2010/main" val="9378822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a:t>Your turn!</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47</a:t>
            </a:fld>
            <a:endParaRPr lang="en-US"/>
          </a:p>
        </p:txBody>
      </p:sp>
    </p:spTree>
    <p:extLst>
      <p:ext uri="{BB962C8B-B14F-4D97-AF65-F5344CB8AC3E}">
        <p14:creationId xmlns:p14="http://schemas.microsoft.com/office/powerpoint/2010/main" val="9506508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48</a:t>
            </a:fld>
            <a:endParaRPr lang="en-US"/>
          </a:p>
        </p:txBody>
      </p:sp>
    </p:spTree>
    <p:extLst>
      <p:ext uri="{BB962C8B-B14F-4D97-AF65-F5344CB8AC3E}">
        <p14:creationId xmlns:p14="http://schemas.microsoft.com/office/powerpoint/2010/main" val="655537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Here’s this cool thing I built. It does X and it’s important because Y.</a:t>
            </a:r>
          </a:p>
          <a:p>
            <a:endParaRPr lang="en-US" dirty="0"/>
          </a:p>
          <a:p>
            <a:r>
              <a:rPr lang="en-US" dirty="0"/>
              <a:t>Questions?</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6</a:t>
            </a:fld>
            <a:endParaRPr lang="en-US"/>
          </a:p>
        </p:txBody>
      </p:sp>
    </p:spTree>
    <p:extLst>
      <p:ext uri="{BB962C8B-B14F-4D97-AF65-F5344CB8AC3E}">
        <p14:creationId xmlns:p14="http://schemas.microsoft.com/office/powerpoint/2010/main" val="3364121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5618d46c30_0_0:notes"/>
          <p:cNvSpPr>
            <a:spLocks noGrp="1" noRot="1" noChangeAspect="1"/>
          </p:cNvSpPr>
          <p:nvPr>
            <p:ph type="sldImg" idx="2"/>
          </p:nvPr>
        </p:nvSpPr>
        <p:spPr>
          <a:xfrm>
            <a:off x="1143000" y="684213"/>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 name="Google Shape;70;g5618d46c30_0_0: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lvl="0" indent="0" algn="l" rtl="0">
              <a:spcBef>
                <a:spcPts val="0"/>
              </a:spcBef>
              <a:spcAft>
                <a:spcPts val="0"/>
              </a:spcAft>
              <a:buNone/>
            </a:pPr>
            <a:r>
              <a:rPr lang="en"/>
              <a:t>Enough about you, time to talk about me.</a:t>
            </a:r>
            <a:endParaRPr/>
          </a:p>
        </p:txBody>
      </p:sp>
      <p:sp>
        <p:nvSpPr>
          <p:cNvPr id="71" name="Google Shape;71;g5618d46c30_0_0: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lvl="0" indent="0" algn="r" rtl="0">
              <a:spcBef>
                <a:spcPts val="0"/>
              </a:spcBef>
              <a:spcAft>
                <a:spcPts val="0"/>
              </a:spcAft>
              <a:buNone/>
            </a:pPr>
            <a:fld id="{00000000-1234-1234-1234-123412341234}" type="slidenum">
              <a:rPr lang="en" sz="1300"/>
              <a:t>7</a:t>
            </a:fld>
            <a:endParaRPr sz="1300"/>
          </a:p>
        </p:txBody>
      </p:sp>
    </p:spTree>
    <p:extLst>
      <p:ext uri="{BB962C8B-B14F-4D97-AF65-F5344CB8AC3E}">
        <p14:creationId xmlns:p14="http://schemas.microsoft.com/office/powerpoint/2010/main" val="354573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5618d46c30_0_27:notes"/>
          <p:cNvSpPr>
            <a:spLocks noGrp="1" noRot="1" noChangeAspect="1"/>
          </p:cNvSpPr>
          <p:nvPr>
            <p:ph type="sldImg" idx="2"/>
          </p:nvPr>
        </p:nvSpPr>
        <p:spPr>
          <a:xfrm>
            <a:off x="1143000" y="684213"/>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 name="Google Shape;79;g5618d46c30_0_27:notes"/>
          <p:cNvSpPr txBox="1">
            <a:spLocks noGrp="1"/>
          </p:cNvSpPr>
          <p:nvPr>
            <p:ph type="body" idx="1"/>
          </p:nvPr>
        </p:nvSpPr>
        <p:spPr>
          <a:xfrm>
            <a:off x="685800" y="4343400"/>
            <a:ext cx="5486400" cy="4114800"/>
          </a:xfrm>
          <a:prstGeom prst="rect">
            <a:avLst/>
          </a:prstGeom>
          <a:noFill/>
          <a:ln>
            <a:noFill/>
          </a:ln>
        </p:spPr>
        <p:txBody>
          <a:bodyPr spcFirstLastPara="1" wrap="square" lIns="90225" tIns="45100" rIns="90225" bIns="45100" anchor="t" anchorCtr="0">
            <a:noAutofit/>
          </a:bodyPr>
          <a:lstStyle/>
          <a:p>
            <a:pPr marL="0" lvl="0" indent="0" algn="l" rtl="0">
              <a:spcBef>
                <a:spcPts val="0"/>
              </a:spcBef>
              <a:spcAft>
                <a:spcPts val="0"/>
              </a:spcAft>
              <a:buNone/>
            </a:pPr>
            <a:r>
              <a:rPr lang="en"/>
              <a:t>Here’s this cool thing I built. It does X and it’s important because Y.</a:t>
            </a:r>
            <a:endParaRPr/>
          </a:p>
          <a:p>
            <a:pPr marL="0" lvl="0" indent="0" algn="l" rtl="0">
              <a:spcBef>
                <a:spcPts val="0"/>
              </a:spcBef>
              <a:spcAft>
                <a:spcPts val="0"/>
              </a:spcAft>
              <a:buNone/>
            </a:pPr>
            <a:endParaRPr/>
          </a:p>
          <a:p>
            <a:pPr marL="0" lvl="0" indent="0" algn="l" rtl="0">
              <a:spcBef>
                <a:spcPts val="0"/>
              </a:spcBef>
              <a:spcAft>
                <a:spcPts val="0"/>
              </a:spcAft>
              <a:buNone/>
            </a:pPr>
            <a:r>
              <a:rPr lang="en"/>
              <a:t>Questions?</a:t>
            </a:r>
            <a:endParaRPr/>
          </a:p>
        </p:txBody>
      </p:sp>
      <p:sp>
        <p:nvSpPr>
          <p:cNvPr id="80" name="Google Shape;80;g5618d46c30_0_27:notes"/>
          <p:cNvSpPr txBox="1">
            <a:spLocks noGrp="1"/>
          </p:cNvSpPr>
          <p:nvPr>
            <p:ph type="sldNum" idx="12"/>
          </p:nvPr>
        </p:nvSpPr>
        <p:spPr>
          <a:xfrm>
            <a:off x="3884613" y="8685214"/>
            <a:ext cx="2971800" cy="457200"/>
          </a:xfrm>
          <a:prstGeom prst="rect">
            <a:avLst/>
          </a:prstGeom>
          <a:noFill/>
          <a:ln>
            <a:noFill/>
          </a:ln>
        </p:spPr>
        <p:txBody>
          <a:bodyPr spcFirstLastPara="1" wrap="square" lIns="90225" tIns="45100" rIns="90225" bIns="45100" anchor="b" anchorCtr="0">
            <a:noAutofit/>
          </a:bodyPr>
          <a:lstStyle/>
          <a:p>
            <a:pPr marL="0" lvl="0" indent="0" algn="r" rtl="0">
              <a:spcBef>
                <a:spcPts val="0"/>
              </a:spcBef>
              <a:spcAft>
                <a:spcPts val="0"/>
              </a:spcAft>
              <a:buNone/>
            </a:pPr>
            <a:fld id="{00000000-1234-1234-1234-123412341234}" type="slidenum">
              <a:rPr lang="en" sz="1300"/>
              <a:t>8</a:t>
            </a:fld>
            <a:endParaRPr sz="1300"/>
          </a:p>
        </p:txBody>
      </p:sp>
    </p:spTree>
    <p:extLst>
      <p:ext uri="{BB962C8B-B14F-4D97-AF65-F5344CB8AC3E}">
        <p14:creationId xmlns:p14="http://schemas.microsoft.com/office/powerpoint/2010/main" val="42909750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r>
              <a:rPr lang="en-US" dirty="0"/>
              <a:t>Enough about you, time to talk about me.</a:t>
            </a:r>
          </a:p>
        </p:txBody>
      </p:sp>
      <p:sp>
        <p:nvSpPr>
          <p:cNvPr id="4" name="Slide Number Placeholder 3"/>
          <p:cNvSpPr>
            <a:spLocks noGrp="1"/>
          </p:cNvSpPr>
          <p:nvPr>
            <p:ph type="sldNum" sz="quarter" idx="10"/>
          </p:nvPr>
        </p:nvSpPr>
        <p:spPr/>
        <p:txBody>
          <a:bodyPr numCol="1"/>
          <a:lstStyle/>
          <a:p>
            <a:fld id="{F4EE911A-504C-45E1-9DD1-A7318D673F80}" type="slidenum">
              <a:rPr lang="en-US" smtClean="0"/>
              <a:t>9</a:t>
            </a:fld>
            <a:endParaRPr lang="en-US"/>
          </a:p>
        </p:txBody>
      </p:sp>
    </p:spTree>
    <p:extLst>
      <p:ext uri="{BB962C8B-B14F-4D97-AF65-F5344CB8AC3E}">
        <p14:creationId xmlns:p14="http://schemas.microsoft.com/office/powerpoint/2010/main" val="2473137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numCol="1"/>
          <a:lstStyle/>
          <a:p>
            <a:endParaRPr lang="en-US" dirty="0"/>
          </a:p>
        </p:txBody>
      </p:sp>
      <p:sp>
        <p:nvSpPr>
          <p:cNvPr id="4" name="Slide Number Placeholder 3"/>
          <p:cNvSpPr>
            <a:spLocks noGrp="1"/>
          </p:cNvSpPr>
          <p:nvPr>
            <p:ph type="sldNum" sz="quarter" idx="10"/>
          </p:nvPr>
        </p:nvSpPr>
        <p:spPr/>
        <p:txBody>
          <a:bodyPr numCol="1"/>
          <a:lstStyle/>
          <a:p>
            <a:fld id="{F4EE911A-504C-45E1-9DD1-A7318D673F80}" type="slidenum">
              <a:rPr lang="en-US" smtClean="0"/>
              <a:t>10</a:t>
            </a:fld>
            <a:endParaRPr lang="en-US"/>
          </a:p>
        </p:txBody>
      </p:sp>
    </p:spTree>
    <p:extLst>
      <p:ext uri="{BB962C8B-B14F-4D97-AF65-F5344CB8AC3E}">
        <p14:creationId xmlns:p14="http://schemas.microsoft.com/office/powerpoint/2010/main" val="41274461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0" hasCustomPrompt="1"/>
          </p:nvPr>
        </p:nvSpPr>
        <p:spPr>
          <a:xfrm>
            <a:off x="396991" y="2504043"/>
            <a:ext cx="27003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21" name="Text Placeholder 19"/>
          <p:cNvSpPr>
            <a:spLocks noGrp="1"/>
          </p:cNvSpPr>
          <p:nvPr>
            <p:ph type="body" sz="quarter" idx="11" hasCustomPrompt="1"/>
          </p:nvPr>
        </p:nvSpPr>
        <p:spPr>
          <a:xfrm>
            <a:off x="396992" y="3998593"/>
            <a:ext cx="2270008" cy="381000"/>
          </a:xfrm>
        </p:spPr>
        <p:txBody>
          <a:bodyPr numCol="1">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2" name="TextBox 21"/>
          <p:cNvSpPr txBox="1"/>
          <p:nvPr userDrawn="1"/>
        </p:nvSpPr>
        <p:spPr>
          <a:xfrm>
            <a:off x="533400" y="6531609"/>
            <a:ext cx="2787650" cy="215204"/>
          </a:xfrm>
          <a:prstGeom prst="rect">
            <a:avLst/>
          </a:prstGeom>
          <a:noFill/>
        </p:spPr>
        <p:txBody>
          <a:bodyPr wrap="square" numCol="1"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spTree>
    <p:extLst>
      <p:ext uri="{BB962C8B-B14F-4D97-AF65-F5344CB8AC3E}">
        <p14:creationId xmlns:p14="http://schemas.microsoft.com/office/powerpoint/2010/main" val="2168885246"/>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numCol="1"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UCFB - All Rights Reserved</a:t>
            </a: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Tree>
    <p:extLst>
      <p:ext uri="{BB962C8B-B14F-4D97-AF65-F5344CB8AC3E}">
        <p14:creationId xmlns:p14="http://schemas.microsoft.com/office/powerpoint/2010/main" val="37820769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numCol="1"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28109018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104550778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66289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numCol="1"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340767442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53089081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320089869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E4B87"/>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numCol="1" rtlCol="0" anchor="ctr">
            <a:normAutofit fontScale="82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UCLA Extension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4953000" y="4000041"/>
            <a:ext cx="2270008" cy="381000"/>
          </a:xfrm>
        </p:spPr>
        <p:txBody>
          <a:bodyPr numCol="1">
            <a:noAutofit/>
          </a:bodyPr>
          <a:lstStyle>
            <a:lvl1pPr marL="0" indent="0">
              <a:buNone/>
              <a:defRPr sz="17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3" name="Rectangle 2"/>
          <p:cNvSpPr/>
          <p:nvPr userDrawn="1"/>
        </p:nvSpPr>
        <p:spPr>
          <a:xfrm>
            <a:off x="0" y="225480"/>
            <a:ext cx="9144000" cy="480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pic>
        <p:nvPicPr>
          <p:cNvPr id="10" name="Picture 9"/>
          <p:cNvPicPr>
            <a:picLocks noChangeAspect="1"/>
          </p:cNvPicPr>
          <p:nvPr userDrawn="1"/>
        </p:nvPicPr>
        <p:blipFill>
          <a:blip r:embed="rId2"/>
          <a:stretch>
            <a:fillRect/>
          </a:stretch>
        </p:blipFill>
        <p:spPr>
          <a:xfrm>
            <a:off x="6629400" y="236355"/>
            <a:ext cx="2256037" cy="423421"/>
          </a:xfrm>
          <a:prstGeom prst="rect">
            <a:avLst/>
          </a:prstGeom>
        </p:spPr>
      </p:pic>
      <p:pic>
        <p:nvPicPr>
          <p:cNvPr id="4" name="Picture 3"/>
          <p:cNvPicPr>
            <a:picLocks noChangeAspect="1"/>
          </p:cNvPicPr>
          <p:nvPr userDrawn="1"/>
        </p:nvPicPr>
        <p:blipFill>
          <a:blip r:embed="rId3"/>
          <a:stretch>
            <a:fillRect/>
          </a:stretch>
        </p:blipFill>
        <p:spPr>
          <a:xfrm>
            <a:off x="390606" y="266411"/>
            <a:ext cx="2565400" cy="363308"/>
          </a:xfrm>
          <a:prstGeom prst="rect">
            <a:avLst/>
          </a:prstGeom>
        </p:spPr>
      </p:pic>
    </p:spTree>
    <p:extLst>
      <p:ext uri="{BB962C8B-B14F-4D97-AF65-F5344CB8AC3E}">
        <p14:creationId xmlns:p14="http://schemas.microsoft.com/office/powerpoint/2010/main" val="3364536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1E4B87"/>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23714059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2514600" y="6410337"/>
            <a:ext cx="6635269" cy="457748"/>
          </a:xfrm>
          <a:prstGeom prst="flowChartProcess">
            <a:avLst/>
          </a:prstGeom>
          <a:solidFill>
            <a:srgbClr val="1E4B87"/>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userDrawn="1"/>
        </p:nvPicPr>
        <p:blipFill>
          <a:blip r:embed="rId2"/>
          <a:stretch>
            <a:fillRect/>
          </a:stretch>
        </p:blipFill>
        <p:spPr>
          <a:xfrm>
            <a:off x="152400" y="6387213"/>
            <a:ext cx="2256037" cy="423421"/>
          </a:xfrm>
          <a:prstGeom prst="rect">
            <a:avLst/>
          </a:prstGeom>
        </p:spPr>
      </p:pic>
    </p:spTree>
    <p:extLst>
      <p:ext uri="{BB962C8B-B14F-4D97-AF65-F5344CB8AC3E}">
        <p14:creationId xmlns:p14="http://schemas.microsoft.com/office/powerpoint/2010/main" val="405541742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numCol="1"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0618620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numCol="1"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422311764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numCol="1"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122498373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1093906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2834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892557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4413"/>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numCol="1"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Rutgers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214202828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0592974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theme" Target="../theme/theme2.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numCol="1" rtlCol="0" anchor="ctr"/>
          <a:lstStyle>
            <a:lvl1pPr algn="l">
              <a:defRPr sz="900">
                <a:solidFill>
                  <a:schemeClr val="tx1">
                    <a:tint val="75000"/>
                  </a:schemeClr>
                </a:solidFill>
              </a:defRPr>
            </a:lvl1pPr>
          </a:lstStyle>
          <a:p>
            <a:fld id="{06F2DAE4-C87D-464C-8529-C68309DD1CFC}" type="datetimeFigureOut">
              <a:rPr lang="en-US" smtClean="0"/>
              <a:t>4/11/19</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numCol="1"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numCol="1"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Lst>
  <p:transition>
    <p:fade/>
  </p:transition>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4816427"/>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297178"/>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3857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143725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0.tiff"/><Relationship Id="rId7" Type="http://schemas.openxmlformats.org/officeDocument/2006/relationships/image" Target="../media/image24.tiff"/><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3.tiff"/><Relationship Id="rId5" Type="http://schemas.openxmlformats.org/officeDocument/2006/relationships/image" Target="../media/image22.tiff"/><Relationship Id="rId4" Type="http://schemas.openxmlformats.org/officeDocument/2006/relationships/image" Target="../media/image2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lmgtfy.com/?q=google+fu"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4" Type="http://schemas.openxmlformats.org/officeDocument/2006/relationships/image" Target="../media/image36.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D1A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i="1" dirty="0"/>
              <a:t>The Zen of Coding</a:t>
            </a:r>
            <a:endParaRPr lang="en-US" dirty="0"/>
          </a:p>
        </p:txBody>
      </p:sp>
      <p:sp>
        <p:nvSpPr>
          <p:cNvPr id="10" name="TextBox 9"/>
          <p:cNvSpPr txBox="1"/>
          <p:nvPr/>
        </p:nvSpPr>
        <p:spPr>
          <a:xfrm>
            <a:off x="390606" y="3894456"/>
            <a:ext cx="2246321" cy="369332"/>
          </a:xfrm>
          <a:prstGeom prst="rect">
            <a:avLst/>
          </a:prstGeom>
          <a:noFill/>
        </p:spPr>
        <p:txBody>
          <a:bodyPr wrap="none" rtlCol="0">
            <a:spAutoFit/>
          </a:bodyPr>
          <a:lstStyle/>
          <a:p>
            <a:r>
              <a:rPr lang="en-US" dirty="0">
                <a:solidFill>
                  <a:schemeClr val="bg1"/>
                </a:solidFill>
              </a:rPr>
              <a:t>The Coding Bootcamp</a:t>
            </a:r>
          </a:p>
        </p:txBody>
      </p:sp>
    </p:spTree>
    <p:extLst>
      <p:ext uri="{BB962C8B-B14F-4D97-AF65-F5344CB8AC3E}">
        <p14:creationId xmlns:p14="http://schemas.microsoft.com/office/powerpoint/2010/main" val="47544189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2601" y="4741948"/>
            <a:ext cx="5122140" cy="862031"/>
          </a:xfrm>
        </p:spPr>
        <p:txBody>
          <a:bodyPr vert="horz" lIns="91440" tIns="45720" rIns="91440" bIns="45720" numCol="1" rtlCol="0" anchor="b">
            <a:normAutofit/>
          </a:bodyPr>
          <a:lstStyle/>
          <a:p>
            <a:r>
              <a:rPr lang="en-US" sz="3500" kern="1200">
                <a:solidFill>
                  <a:srgbClr val="FFFFFF"/>
                </a:solidFill>
                <a:latin typeface="+mj-lt"/>
                <a:ea typeface="+mj-ea"/>
                <a:cs typeface="+mj-cs"/>
              </a:rPr>
              <a:t>More about me</a:t>
            </a:r>
          </a:p>
        </p:txBody>
      </p:sp>
      <p:pic>
        <p:nvPicPr>
          <p:cNvPr id="3" name="Picture 2">
            <a:extLst>
              <a:ext uri="{FF2B5EF4-FFF2-40B4-BE49-F238E27FC236}">
                <a16:creationId xmlns:a16="http://schemas.microsoft.com/office/drawing/2014/main" id="{B781AC51-A078-354B-A281-3BD69A009A7C}"/>
              </a:ext>
            </a:extLst>
          </p:cNvPr>
          <p:cNvPicPr>
            <a:picLocks noChangeAspect="1"/>
          </p:cNvPicPr>
          <p:nvPr/>
        </p:nvPicPr>
        <p:blipFill>
          <a:blip r:embed="rId3"/>
          <a:stretch>
            <a:fillRect/>
          </a:stretch>
        </p:blipFill>
        <p:spPr>
          <a:xfrm>
            <a:off x="-42589" y="-25400"/>
            <a:ext cx="9222149" cy="6883400"/>
          </a:xfrm>
          <a:prstGeom prst="rect">
            <a:avLst/>
          </a:prstGeom>
        </p:spPr>
      </p:pic>
    </p:spTree>
    <p:extLst>
      <p:ext uri="{BB962C8B-B14F-4D97-AF65-F5344CB8AC3E}">
        <p14:creationId xmlns:p14="http://schemas.microsoft.com/office/powerpoint/2010/main" val="429276733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2601" y="4741948"/>
            <a:ext cx="5122140" cy="862031"/>
          </a:xfrm>
        </p:spPr>
        <p:txBody>
          <a:bodyPr vert="horz" lIns="91440" tIns="45720" rIns="91440" bIns="45720" numCol="1" rtlCol="0" anchor="b">
            <a:normAutofit/>
          </a:bodyPr>
          <a:lstStyle/>
          <a:p>
            <a:r>
              <a:rPr lang="en-US" sz="3500" kern="1200">
                <a:solidFill>
                  <a:srgbClr val="FFFFFF"/>
                </a:solidFill>
                <a:latin typeface="+mj-lt"/>
                <a:ea typeface="+mj-ea"/>
                <a:cs typeface="+mj-cs"/>
              </a:rPr>
              <a:t>More about me</a:t>
            </a:r>
          </a:p>
        </p:txBody>
      </p:sp>
      <p:pic>
        <p:nvPicPr>
          <p:cNvPr id="4" name="Picture 3">
            <a:extLst>
              <a:ext uri="{FF2B5EF4-FFF2-40B4-BE49-F238E27FC236}">
                <a16:creationId xmlns:a16="http://schemas.microsoft.com/office/drawing/2014/main" id="{C892B892-AF14-444D-9DDB-0033C58340AE}"/>
              </a:ext>
            </a:extLst>
          </p:cNvPr>
          <p:cNvPicPr>
            <a:picLocks noChangeAspect="1"/>
          </p:cNvPicPr>
          <p:nvPr/>
        </p:nvPicPr>
        <p:blipFill>
          <a:blip r:embed="rId3"/>
          <a:stretch>
            <a:fillRect/>
          </a:stretch>
        </p:blipFill>
        <p:spPr>
          <a:xfrm>
            <a:off x="-35869" y="0"/>
            <a:ext cx="9179869" cy="6629400"/>
          </a:xfrm>
          <a:prstGeom prst="rect">
            <a:avLst/>
          </a:prstGeom>
        </p:spPr>
      </p:pic>
    </p:spTree>
    <p:extLst>
      <p:ext uri="{BB962C8B-B14F-4D97-AF65-F5344CB8AC3E}">
        <p14:creationId xmlns:p14="http://schemas.microsoft.com/office/powerpoint/2010/main" val="187747111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0B99627-AA65-6246-88A7-446D401CDD19}"/>
              </a:ext>
            </a:extLst>
          </p:cNvPr>
          <p:cNvPicPr>
            <a:picLocks noChangeAspect="1"/>
          </p:cNvPicPr>
          <p:nvPr/>
        </p:nvPicPr>
        <p:blipFill rotWithShape="1">
          <a:blip r:embed="rId3"/>
          <a:srcRect l="21070" r="10958" b="24419"/>
          <a:stretch/>
        </p:blipFill>
        <p:spPr>
          <a:xfrm>
            <a:off x="-76200" y="1716075"/>
            <a:ext cx="3534821" cy="2948022"/>
          </a:xfrm>
          <a:prstGeom prst="rect">
            <a:avLst/>
          </a:prstGeom>
        </p:spPr>
      </p:pic>
      <p:sp>
        <p:nvSpPr>
          <p:cNvPr id="2" name="Title 1">
            <a:extLst>
              <a:ext uri="{FF2B5EF4-FFF2-40B4-BE49-F238E27FC236}">
                <a16:creationId xmlns:a16="http://schemas.microsoft.com/office/drawing/2014/main" id="{FB89E25D-B734-0B45-861E-D5918BAB68A2}"/>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2596499D-146B-0C4D-A286-195DD65C3054}"/>
              </a:ext>
            </a:extLst>
          </p:cNvPr>
          <p:cNvPicPr>
            <a:picLocks noChangeAspect="1"/>
          </p:cNvPicPr>
          <p:nvPr/>
        </p:nvPicPr>
        <p:blipFill rotWithShape="1">
          <a:blip r:embed="rId4"/>
          <a:srcRect l="12871" r="7088" b="-3"/>
          <a:stretch/>
        </p:blipFill>
        <p:spPr>
          <a:xfrm>
            <a:off x="-43533" y="-76200"/>
            <a:ext cx="3215864" cy="2270104"/>
          </a:xfrm>
          <a:prstGeom prst="rect">
            <a:avLst/>
          </a:prstGeom>
        </p:spPr>
      </p:pic>
      <p:pic>
        <p:nvPicPr>
          <p:cNvPr id="4" name="Picture 3">
            <a:extLst>
              <a:ext uri="{FF2B5EF4-FFF2-40B4-BE49-F238E27FC236}">
                <a16:creationId xmlns:a16="http://schemas.microsoft.com/office/drawing/2014/main" id="{114F7245-327F-4C46-B4A8-6859D6D01900}"/>
              </a:ext>
            </a:extLst>
          </p:cNvPr>
          <p:cNvPicPr>
            <a:picLocks noChangeAspect="1"/>
          </p:cNvPicPr>
          <p:nvPr/>
        </p:nvPicPr>
        <p:blipFill rotWithShape="1">
          <a:blip r:embed="rId5"/>
          <a:srcRect l="3183" t="4285" r="-3182" b="1659"/>
          <a:stretch/>
        </p:blipFill>
        <p:spPr>
          <a:xfrm>
            <a:off x="6019442" y="0"/>
            <a:ext cx="3534822" cy="4433055"/>
          </a:xfrm>
          <a:prstGeom prst="rect">
            <a:avLst/>
          </a:prstGeom>
        </p:spPr>
      </p:pic>
      <p:pic>
        <p:nvPicPr>
          <p:cNvPr id="5" name="Picture 4">
            <a:extLst>
              <a:ext uri="{FF2B5EF4-FFF2-40B4-BE49-F238E27FC236}">
                <a16:creationId xmlns:a16="http://schemas.microsoft.com/office/drawing/2014/main" id="{010C1451-3E6B-7B41-8273-10E0AE0F2BA1}"/>
              </a:ext>
            </a:extLst>
          </p:cNvPr>
          <p:cNvPicPr>
            <a:picLocks noChangeAspect="1"/>
          </p:cNvPicPr>
          <p:nvPr/>
        </p:nvPicPr>
        <p:blipFill rotWithShape="1">
          <a:blip r:embed="rId6"/>
          <a:srcRect l="30080" r="18017" b="-3"/>
          <a:stretch/>
        </p:blipFill>
        <p:spPr>
          <a:xfrm>
            <a:off x="3151911" y="-29348"/>
            <a:ext cx="3088058" cy="4462404"/>
          </a:xfrm>
          <a:prstGeom prst="rect">
            <a:avLst/>
          </a:prstGeom>
        </p:spPr>
      </p:pic>
      <p:pic>
        <p:nvPicPr>
          <p:cNvPr id="7" name="Picture 6">
            <a:extLst>
              <a:ext uri="{FF2B5EF4-FFF2-40B4-BE49-F238E27FC236}">
                <a16:creationId xmlns:a16="http://schemas.microsoft.com/office/drawing/2014/main" id="{D276181E-0AED-E242-ADC9-BEBE93D0DB7B}"/>
              </a:ext>
            </a:extLst>
          </p:cNvPr>
          <p:cNvPicPr>
            <a:picLocks noChangeAspect="1"/>
          </p:cNvPicPr>
          <p:nvPr/>
        </p:nvPicPr>
        <p:blipFill rotWithShape="1">
          <a:blip r:embed="rId7"/>
          <a:srcRect r="-2" b="5807"/>
          <a:stretch/>
        </p:blipFill>
        <p:spPr>
          <a:xfrm>
            <a:off x="-35342" y="4433055"/>
            <a:ext cx="3534821" cy="2497105"/>
          </a:xfrm>
          <a:prstGeom prst="rect">
            <a:avLst/>
          </a:prstGeom>
        </p:spPr>
      </p:pic>
      <p:sp>
        <p:nvSpPr>
          <p:cNvPr id="8" name="Title 1">
            <a:extLst>
              <a:ext uri="{FF2B5EF4-FFF2-40B4-BE49-F238E27FC236}">
                <a16:creationId xmlns:a16="http://schemas.microsoft.com/office/drawing/2014/main" id="{D9BDA80E-E886-0B4D-B085-CD2076540667}"/>
              </a:ext>
            </a:extLst>
          </p:cNvPr>
          <p:cNvSpPr txBox="1">
            <a:spLocks/>
          </p:cNvSpPr>
          <p:nvPr/>
        </p:nvSpPr>
        <p:spPr>
          <a:xfrm>
            <a:off x="4685174" y="5110293"/>
            <a:ext cx="3432673" cy="647657"/>
          </a:xfrm>
          <a:prstGeom prst="rect">
            <a:avLst/>
          </a:prstGeom>
        </p:spPr>
        <p:txBody>
          <a:bodyPr vert="horz" lIns="91440" tIns="45720" rIns="91440" bIns="45720" numCol="1" rtlCol="0" anchor="b">
            <a:normAutofit/>
          </a:bodyPr>
          <a:lstStyle>
            <a:lvl1pPr algn="l" defTabSz="914400" rtl="0" eaLnBrk="1" latinLnBrk="0" hangingPunct="1">
              <a:lnSpc>
                <a:spcPct val="90000"/>
              </a:lnSpc>
              <a:spcBef>
                <a:spcPct val="0"/>
              </a:spcBef>
              <a:buNone/>
              <a:defRPr sz="2400" b="1" kern="1200">
                <a:solidFill>
                  <a:schemeClr val="tx1"/>
                </a:solidFill>
                <a:latin typeface="Arial" panose="020B0604020202020204" pitchFamily="34" charset="0"/>
                <a:ea typeface="+mj-ea"/>
                <a:cs typeface="Arial" panose="020B0604020202020204" pitchFamily="34" charset="0"/>
              </a:defRPr>
            </a:lvl1pPr>
          </a:lstStyle>
          <a:p>
            <a:r>
              <a:rPr lang="en-US" sz="3600" dirty="0">
                <a:latin typeface="+mj-lt"/>
                <a:cs typeface="+mj-cs"/>
              </a:rPr>
              <a:t>More about Nick</a:t>
            </a:r>
          </a:p>
        </p:txBody>
      </p:sp>
    </p:spTree>
    <p:extLst>
      <p:ext uri="{BB962C8B-B14F-4D97-AF65-F5344CB8AC3E}">
        <p14:creationId xmlns:p14="http://schemas.microsoft.com/office/powerpoint/2010/main" val="247845242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D1A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i="1" dirty="0"/>
              <a:t>The Path of Learning</a:t>
            </a:r>
            <a:endParaRPr lang="en-US" dirty="0"/>
          </a:p>
        </p:txBody>
      </p:sp>
    </p:spTree>
    <p:extLst>
      <p:ext uri="{BB962C8B-B14F-4D97-AF65-F5344CB8AC3E}">
        <p14:creationId xmlns:p14="http://schemas.microsoft.com/office/powerpoint/2010/main" val="93403635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Your Goals...</a:t>
            </a:r>
          </a:p>
        </p:txBody>
      </p:sp>
      <p:sp>
        <p:nvSpPr>
          <p:cNvPr id="11" name="TextBox 10"/>
          <p:cNvSpPr txBox="1"/>
          <p:nvPr/>
        </p:nvSpPr>
        <p:spPr>
          <a:xfrm>
            <a:off x="4884900" y="838200"/>
            <a:ext cx="3573414" cy="830997"/>
          </a:xfrm>
          <a:prstGeom prst="rect">
            <a:avLst/>
          </a:prstGeom>
          <a:noFill/>
        </p:spPr>
        <p:txBody>
          <a:bodyPr wrap="none" numCol="1" rtlCol="0">
            <a:spAutoFit/>
          </a:bodyPr>
          <a:lstStyle/>
          <a:p>
            <a:r>
              <a:rPr lang="en-US" sz="4800" b="1" u="sng" dirty="0">
                <a:latin typeface="Arial" panose="020B0604020202020204" pitchFamily="34" charset="0"/>
                <a:cs typeface="Arial" panose="020B0604020202020204" pitchFamily="34" charset="0"/>
              </a:rPr>
              <a:t>New Career</a:t>
            </a:r>
          </a:p>
        </p:txBody>
      </p:sp>
      <p:sp>
        <p:nvSpPr>
          <p:cNvPr id="21" name="TextBox 20"/>
          <p:cNvSpPr txBox="1"/>
          <p:nvPr/>
        </p:nvSpPr>
        <p:spPr>
          <a:xfrm>
            <a:off x="304800" y="1123517"/>
            <a:ext cx="4580100" cy="461665"/>
          </a:xfrm>
          <a:prstGeom prst="rect">
            <a:avLst/>
          </a:prstGeom>
          <a:noFill/>
        </p:spPr>
        <p:txBody>
          <a:bodyPr wrap="none" numCol="1" rtlCol="0">
            <a:spAutoFit/>
          </a:bodyPr>
          <a:lstStyle/>
          <a:p>
            <a:r>
              <a:rPr lang="en-US" sz="2400" b="1" dirty="0">
                <a:latin typeface="Arial" panose="020B0604020202020204" pitchFamily="34" charset="0"/>
                <a:cs typeface="Arial" panose="020B0604020202020204" pitchFamily="34" charset="0"/>
              </a:rPr>
              <a:t>Basically 1000% of you said…</a:t>
            </a:r>
          </a:p>
        </p:txBody>
      </p:sp>
      <p:pic>
        <p:nvPicPr>
          <p:cNvPr id="5122" name="Picture 2" descr="http://images.boomsbeat.com/data/images/full/212361/when-you-get-a-new-jo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828800" y="2031878"/>
            <a:ext cx="5410200" cy="4057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2180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Your Goals...</a:t>
            </a:r>
          </a:p>
        </p:txBody>
      </p:sp>
      <p:sp>
        <p:nvSpPr>
          <p:cNvPr id="12" name="TextBox 11"/>
          <p:cNvSpPr txBox="1"/>
          <p:nvPr/>
        </p:nvSpPr>
        <p:spPr>
          <a:xfrm>
            <a:off x="304800" y="1440540"/>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escape a “</a:t>
            </a:r>
            <a:r>
              <a:rPr lang="en-US" sz="2400" u="sng" dirty="0">
                <a:latin typeface="Arial" panose="020B0604020202020204" pitchFamily="34" charset="0"/>
                <a:cs typeface="Arial" panose="020B0604020202020204" pitchFamily="34" charset="0"/>
              </a:rPr>
              <a:t>dead-end job</a:t>
            </a:r>
            <a:r>
              <a:rPr lang="en-US" sz="2400" dirty="0">
                <a:latin typeface="Arial" panose="020B0604020202020204" pitchFamily="34" charset="0"/>
                <a:cs typeface="Arial" panose="020B0604020202020204" pitchFamily="34" charset="0"/>
              </a:rPr>
              <a:t>”</a:t>
            </a:r>
          </a:p>
        </p:txBody>
      </p:sp>
      <p:sp>
        <p:nvSpPr>
          <p:cNvPr id="13" name="TextBox 12"/>
          <p:cNvSpPr txBox="1"/>
          <p:nvPr/>
        </p:nvSpPr>
        <p:spPr>
          <a:xfrm>
            <a:off x="304800" y="2024936"/>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pursue a “</a:t>
            </a:r>
            <a:r>
              <a:rPr lang="en-US" sz="2400" u="sng" dirty="0">
                <a:latin typeface="Arial" panose="020B0604020202020204" pitchFamily="34" charset="0"/>
                <a:cs typeface="Arial" panose="020B0604020202020204" pitchFamily="34" charset="0"/>
              </a:rPr>
              <a:t>dream</a:t>
            </a:r>
            <a:r>
              <a:rPr lang="en-US" sz="2400" dirty="0">
                <a:latin typeface="Arial" panose="020B0604020202020204" pitchFamily="34" charset="0"/>
                <a:cs typeface="Arial" panose="020B0604020202020204" pitchFamily="34" charset="0"/>
              </a:rPr>
              <a:t>”</a:t>
            </a:r>
          </a:p>
        </p:txBody>
      </p:sp>
      <p:sp>
        <p:nvSpPr>
          <p:cNvPr id="14" name="TextBox 13"/>
          <p:cNvSpPr txBox="1"/>
          <p:nvPr/>
        </p:nvSpPr>
        <p:spPr>
          <a:xfrm>
            <a:off x="304800" y="2609332"/>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be able to “</a:t>
            </a:r>
            <a:r>
              <a:rPr lang="en-US" sz="2400" u="sng" dirty="0">
                <a:latin typeface="Arial" panose="020B0604020202020204" pitchFamily="34" charset="0"/>
                <a:cs typeface="Arial" panose="020B0604020202020204" pitchFamily="34" charset="0"/>
              </a:rPr>
              <a:t>create</a:t>
            </a:r>
            <a:r>
              <a:rPr lang="en-US" sz="2400" dirty="0">
                <a:latin typeface="Arial" panose="020B0604020202020204" pitchFamily="34" charset="0"/>
                <a:cs typeface="Arial" panose="020B0604020202020204" pitchFamily="34" charset="0"/>
              </a:rPr>
              <a:t>”</a:t>
            </a:r>
          </a:p>
        </p:txBody>
      </p:sp>
      <p:sp>
        <p:nvSpPr>
          <p:cNvPr id="15" name="TextBox 14"/>
          <p:cNvSpPr txBox="1"/>
          <p:nvPr/>
        </p:nvSpPr>
        <p:spPr>
          <a:xfrm>
            <a:off x="304800" y="3193728"/>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follow a “</a:t>
            </a:r>
            <a:r>
              <a:rPr lang="en-US" sz="2400" u="sng" dirty="0">
                <a:latin typeface="Arial" panose="020B0604020202020204" pitchFamily="34" charset="0"/>
                <a:cs typeface="Arial" panose="020B0604020202020204" pitchFamily="34" charset="0"/>
              </a:rPr>
              <a:t>fascination</a:t>
            </a:r>
            <a:r>
              <a:rPr lang="en-US" sz="2400" dirty="0">
                <a:latin typeface="Arial" panose="020B0604020202020204" pitchFamily="34" charset="0"/>
                <a:cs typeface="Arial" panose="020B0604020202020204" pitchFamily="34" charset="0"/>
              </a:rPr>
              <a:t>”</a:t>
            </a:r>
          </a:p>
        </p:txBody>
      </p:sp>
      <p:sp>
        <p:nvSpPr>
          <p:cNvPr id="16" name="TextBox 15"/>
          <p:cNvSpPr txBox="1"/>
          <p:nvPr/>
        </p:nvSpPr>
        <p:spPr>
          <a:xfrm>
            <a:off x="304800" y="3778124"/>
            <a:ext cx="8686801"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attain “</a:t>
            </a:r>
            <a:r>
              <a:rPr lang="en-US" sz="2400" u="sng" dirty="0">
                <a:latin typeface="Arial" panose="020B0604020202020204" pitchFamily="34" charset="0"/>
                <a:cs typeface="Arial" panose="020B0604020202020204" pitchFamily="34" charset="0"/>
              </a:rPr>
              <a:t>financial stability</a:t>
            </a:r>
            <a:r>
              <a:rPr lang="en-US" sz="2400" dirty="0">
                <a:latin typeface="Arial" panose="020B0604020202020204" pitchFamily="34" charset="0"/>
                <a:cs typeface="Arial" panose="020B0604020202020204" pitchFamily="34" charset="0"/>
              </a:rPr>
              <a:t>”</a:t>
            </a:r>
          </a:p>
        </p:txBody>
      </p:sp>
      <p:sp>
        <p:nvSpPr>
          <p:cNvPr id="17" name="TextBox 16"/>
          <p:cNvSpPr txBox="1"/>
          <p:nvPr/>
        </p:nvSpPr>
        <p:spPr>
          <a:xfrm>
            <a:off x="304801" y="4362520"/>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attain “</a:t>
            </a:r>
            <a:r>
              <a:rPr lang="en-US" sz="2400" u="sng" dirty="0">
                <a:latin typeface="Arial" panose="020B0604020202020204" pitchFamily="34" charset="0"/>
                <a:cs typeface="Arial" panose="020B0604020202020204" pitchFamily="34" charset="0"/>
              </a:rPr>
              <a:t>financial freedom</a:t>
            </a:r>
            <a:r>
              <a:rPr lang="en-US" sz="2400" dirty="0">
                <a:latin typeface="Arial" panose="020B0604020202020204" pitchFamily="34" charset="0"/>
                <a:cs typeface="Arial" panose="020B0604020202020204" pitchFamily="34" charset="0"/>
              </a:rPr>
              <a:t>”</a:t>
            </a:r>
          </a:p>
        </p:txBody>
      </p:sp>
      <p:sp>
        <p:nvSpPr>
          <p:cNvPr id="18" name="TextBox 17"/>
          <p:cNvSpPr txBox="1"/>
          <p:nvPr/>
        </p:nvSpPr>
        <p:spPr>
          <a:xfrm>
            <a:off x="304800" y="4946916"/>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a:t>
            </a:r>
            <a:r>
              <a:rPr lang="en-US" sz="2400" u="sng" dirty="0">
                <a:latin typeface="Arial" panose="020B0604020202020204" pitchFamily="34" charset="0"/>
                <a:cs typeface="Arial" panose="020B0604020202020204" pitchFamily="34" charset="0"/>
              </a:rPr>
              <a:t>challenge</a:t>
            </a:r>
            <a:r>
              <a:rPr lang="en-US" sz="2400" dirty="0">
                <a:latin typeface="Arial" panose="020B0604020202020204" pitchFamily="34" charset="0"/>
                <a:cs typeface="Arial" panose="020B0604020202020204" pitchFamily="34" charset="0"/>
              </a:rPr>
              <a:t>” yourself</a:t>
            </a:r>
          </a:p>
        </p:txBody>
      </p:sp>
      <p:sp>
        <p:nvSpPr>
          <p:cNvPr id="19" name="TextBox 18"/>
          <p:cNvSpPr txBox="1"/>
          <p:nvPr/>
        </p:nvSpPr>
        <p:spPr>
          <a:xfrm>
            <a:off x="332438" y="838200"/>
            <a:ext cx="5480988" cy="461665"/>
          </a:xfrm>
          <a:prstGeom prst="rect">
            <a:avLst/>
          </a:prstGeom>
          <a:noFill/>
        </p:spPr>
        <p:txBody>
          <a:bodyPr wrap="none" numCol="1" rtlCol="0">
            <a:spAutoFit/>
          </a:bodyPr>
          <a:lstStyle/>
          <a:p>
            <a:r>
              <a:rPr lang="en-US" sz="2400" b="1" u="sng" dirty="0">
                <a:latin typeface="Arial" panose="020B0604020202020204" pitchFamily="34" charset="0"/>
                <a:cs typeface="Arial" panose="020B0604020202020204" pitchFamily="34" charset="0"/>
              </a:rPr>
              <a:t>And why do you want a new career?</a:t>
            </a:r>
          </a:p>
        </p:txBody>
      </p:sp>
      <p:sp>
        <p:nvSpPr>
          <p:cNvPr id="20" name="TextBox 19"/>
          <p:cNvSpPr txBox="1"/>
          <p:nvPr/>
        </p:nvSpPr>
        <p:spPr>
          <a:xfrm>
            <a:off x="304800" y="5531309"/>
            <a:ext cx="8686800" cy="461665"/>
          </a:xfrm>
          <a:prstGeom prst="rect">
            <a:avLst/>
          </a:prstGeom>
          <a:noFill/>
        </p:spPr>
        <p:txBody>
          <a:bodyPr wrap="square" numCol="1" rtlCol="0">
            <a:spAutoFit/>
          </a:bodyPr>
          <a:lstStyle/>
          <a:p>
            <a:r>
              <a:rPr lang="en-US" sz="2400" dirty="0">
                <a:latin typeface="Arial" panose="020B0604020202020204" pitchFamily="34" charset="0"/>
                <a:cs typeface="Arial" panose="020B0604020202020204" pitchFamily="34" charset="0"/>
              </a:rPr>
              <a:t>To be a “</a:t>
            </a:r>
            <a:r>
              <a:rPr lang="en-US" sz="2400" u="sng" dirty="0">
                <a:latin typeface="Arial" panose="020B0604020202020204" pitchFamily="34" charset="0"/>
                <a:cs typeface="Arial" panose="020B0604020202020204" pitchFamily="34" charset="0"/>
              </a:rPr>
              <a:t>role model</a:t>
            </a:r>
            <a:r>
              <a:rPr lang="en-US" sz="2400" dirty="0">
                <a:latin typeface="Arial" panose="020B0604020202020204" pitchFamily="34" charset="0"/>
                <a:cs typeface="Arial" panose="020B0604020202020204" pitchFamily="34" charset="0"/>
              </a:rPr>
              <a:t>” for kids</a:t>
            </a:r>
          </a:p>
        </p:txBody>
      </p:sp>
      <p:pic>
        <p:nvPicPr>
          <p:cNvPr id="8194" name="Picture 2" descr="http://s2.quickmeme.com/img/74/74e004eeea3edb4c231d09763dfacf85bb6bf56184b0dfc8c7aaaf5ed3e55a2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4686300" y="1823772"/>
            <a:ext cx="4210487" cy="3152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85259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Your Goal = Our Goal</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r>
              <a:rPr lang="en-US" sz="3200" dirty="0">
                <a:latin typeface="Arial" panose="020B0604020202020204" pitchFamily="34" charset="0"/>
                <a:ea typeface="Roboto" panose="02000000000000000000" pitchFamily="2" charset="0"/>
                <a:cs typeface="Arial" panose="020B0604020202020204" pitchFamily="34" charset="0"/>
              </a:rPr>
              <a:t>As instructors, </a:t>
            </a:r>
          </a:p>
          <a:p>
            <a:pPr indent="0" algn="ctr">
              <a:spcBef>
                <a:spcPts val="0"/>
              </a:spcBef>
              <a:buNone/>
            </a:pPr>
            <a:r>
              <a:rPr lang="en-US" sz="3200" b="1" dirty="0">
                <a:latin typeface="Arial" panose="020B0604020202020204" pitchFamily="34" charset="0"/>
                <a:ea typeface="Roboto" panose="02000000000000000000" pitchFamily="2" charset="0"/>
                <a:cs typeface="Arial" panose="020B0604020202020204" pitchFamily="34" charset="0"/>
              </a:rPr>
              <a:t>we take your goals </a:t>
            </a:r>
            <a:r>
              <a:rPr lang="en-US" sz="3200" b="1" u="sng" dirty="0">
                <a:latin typeface="Arial" panose="020B0604020202020204" pitchFamily="34" charset="0"/>
                <a:ea typeface="Roboto" panose="02000000000000000000" pitchFamily="2" charset="0"/>
                <a:cs typeface="Arial" panose="020B0604020202020204" pitchFamily="34" charset="0"/>
              </a:rPr>
              <a:t>very, </a:t>
            </a:r>
            <a:r>
              <a:rPr lang="en-US" sz="3200" b="1" i="1" u="sng" dirty="0">
                <a:latin typeface="Arial" panose="020B0604020202020204" pitchFamily="34" charset="0"/>
                <a:ea typeface="Roboto" panose="02000000000000000000" pitchFamily="2" charset="0"/>
                <a:cs typeface="Arial" panose="020B0604020202020204" pitchFamily="34" charset="0"/>
              </a:rPr>
              <a:t>very</a:t>
            </a:r>
            <a:r>
              <a:rPr lang="en-US" sz="3200" b="1" u="sng" dirty="0">
                <a:latin typeface="Arial" panose="020B0604020202020204" pitchFamily="34" charset="0"/>
                <a:ea typeface="Roboto" panose="02000000000000000000" pitchFamily="2" charset="0"/>
                <a:cs typeface="Arial" panose="020B0604020202020204" pitchFamily="34" charset="0"/>
              </a:rPr>
              <a:t> seriously.</a:t>
            </a:r>
          </a:p>
          <a:p>
            <a:pPr indent="0" algn="ctr">
              <a:spcBef>
                <a:spcPts val="0"/>
              </a:spcBef>
              <a:buNone/>
            </a:pPr>
            <a:endParaRPr lang="en-US" sz="3200" b="1" u="sng"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81127823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Support Team</a:t>
            </a:r>
          </a:p>
        </p:txBody>
      </p:sp>
      <p:sp>
        <p:nvSpPr>
          <p:cNvPr id="3" name="Content Placeholder 2"/>
          <p:cNvSpPr txBox="1">
            <a:spLocks/>
          </p:cNvSpPr>
          <p:nvPr/>
        </p:nvSpPr>
        <p:spPr>
          <a:xfrm>
            <a:off x="289560" y="762000"/>
            <a:ext cx="8583814" cy="533400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spcBef>
                <a:spcPts val="0"/>
              </a:spcBef>
              <a:buNone/>
            </a:pPr>
            <a:endParaRPr lang="en-US" sz="1500" b="1" dirty="0">
              <a:latin typeface="Arial" panose="020B0604020202020204" pitchFamily="34" charset="0"/>
              <a:ea typeface="Roboto" panose="02000000000000000000" pitchFamily="2" charset="0"/>
              <a:cs typeface="Arial" panose="020B0604020202020204" pitchFamily="34" charset="0"/>
            </a:endParaRPr>
          </a:p>
          <a:p>
            <a:pPr indent="0">
              <a:spcBef>
                <a:spcPts val="0"/>
              </a:spcBef>
              <a:buNone/>
            </a:pPr>
            <a:r>
              <a:rPr lang="en-US" sz="3200" b="1" dirty="0">
                <a:latin typeface="Arial" panose="020B0604020202020204" pitchFamily="34" charset="0"/>
                <a:ea typeface="Roboto" panose="02000000000000000000" pitchFamily="2" charset="0"/>
                <a:cs typeface="Arial" panose="020B0604020202020204" pitchFamily="34" charset="0"/>
              </a:rPr>
              <a:t>Our Promise:</a:t>
            </a:r>
          </a:p>
          <a:p>
            <a:pPr indent="0">
              <a:spcBef>
                <a:spcPts val="0"/>
              </a:spcBef>
              <a:buNone/>
            </a:pPr>
            <a:r>
              <a:rPr lang="en-US" sz="2400" dirty="0">
                <a:latin typeface="Arial" panose="020B0604020202020204" pitchFamily="34" charset="0"/>
                <a:ea typeface="Roboto" panose="02000000000000000000" pitchFamily="2" charset="0"/>
                <a:cs typeface="Arial" panose="020B0604020202020204" pitchFamily="34" charset="0"/>
              </a:rPr>
              <a:t>If you’re willing to put in the time – and you take our advice, we’re here to help you </a:t>
            </a:r>
            <a:r>
              <a:rPr lang="en-US" sz="2400" u="sng" dirty="0">
                <a:latin typeface="Arial" panose="020B0604020202020204" pitchFamily="34" charset="0"/>
                <a:ea typeface="Roboto" panose="02000000000000000000" pitchFamily="2" charset="0"/>
                <a:cs typeface="Arial" panose="020B0604020202020204" pitchFamily="34" charset="0"/>
              </a:rPr>
              <a:t>100% of the way</a:t>
            </a:r>
            <a:r>
              <a:rPr lang="en-US" sz="2400" dirty="0">
                <a:latin typeface="Arial" panose="020B0604020202020204" pitchFamily="34" charset="0"/>
                <a:ea typeface="Roboto" panose="02000000000000000000" pitchFamily="2" charset="0"/>
                <a:cs typeface="Arial" panose="020B0604020202020204" pitchFamily="34" charset="0"/>
              </a:rPr>
              <a:t>. </a:t>
            </a:r>
          </a:p>
          <a:p>
            <a:pPr indent="0">
              <a:spcBef>
                <a:spcPts val="0"/>
              </a:spcBef>
              <a:buNone/>
            </a:pPr>
            <a:endParaRPr lang="en-US" sz="2400" dirty="0">
              <a:latin typeface="Arial" panose="020B0604020202020204" pitchFamily="34" charset="0"/>
              <a:ea typeface="Roboto" panose="02000000000000000000" pitchFamily="2" charset="0"/>
              <a:cs typeface="Arial" panose="020B0604020202020204" pitchFamily="34" charset="0"/>
            </a:endParaRPr>
          </a:p>
          <a:p>
            <a:pPr indent="0">
              <a:spcBef>
                <a:spcPts val="0"/>
              </a:spcBef>
              <a:buNone/>
            </a:pPr>
            <a:r>
              <a:rPr lang="en-US" sz="2400" dirty="0">
                <a:latin typeface="Arial" panose="020B0604020202020204" pitchFamily="34" charset="0"/>
                <a:ea typeface="Roboto" panose="02000000000000000000" pitchFamily="2" charset="0"/>
                <a:cs typeface="Arial" panose="020B0604020202020204" pitchFamily="34" charset="0"/>
              </a:rPr>
              <a:t>This goes for everyone working behind the program:</a:t>
            </a:r>
          </a:p>
          <a:p>
            <a:pPr lvl="1" indent="0">
              <a:spcBef>
                <a:spcPts val="0"/>
              </a:spcBef>
              <a:buNone/>
            </a:pPr>
            <a:endParaRPr lang="en-US" dirty="0">
              <a:latin typeface="Arial" panose="020B0604020202020204" pitchFamily="34" charset="0"/>
              <a:ea typeface="Roboto" panose="02000000000000000000" pitchFamily="2" charset="0"/>
              <a:cs typeface="Arial" panose="020B0604020202020204" pitchFamily="34" charset="0"/>
            </a:endParaRPr>
          </a:p>
          <a:p>
            <a:pPr marL="1028700" lvl="1" indent="-342900">
              <a:spcBef>
                <a:spcPts val="0"/>
              </a:spcBef>
            </a:pPr>
            <a:r>
              <a:rPr lang="en-US" dirty="0">
                <a:latin typeface="Arial" panose="020B0604020202020204" pitchFamily="34" charset="0"/>
                <a:ea typeface="Roboto" panose="02000000000000000000" pitchFamily="2" charset="0"/>
                <a:cs typeface="Arial" panose="020B0604020202020204" pitchFamily="34" charset="0"/>
              </a:rPr>
              <a:t>Instructors</a:t>
            </a:r>
          </a:p>
          <a:p>
            <a:pPr marL="1028700" lvl="1" indent="-3429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1028700" lvl="1" indent="-342900">
              <a:spcBef>
                <a:spcPts val="0"/>
              </a:spcBef>
            </a:pPr>
            <a:r>
              <a:rPr lang="en-US" dirty="0">
                <a:latin typeface="Arial" panose="020B0604020202020204" pitchFamily="34" charset="0"/>
                <a:ea typeface="Roboto" panose="02000000000000000000" pitchFamily="2" charset="0"/>
                <a:cs typeface="Arial" panose="020B0604020202020204" pitchFamily="34" charset="0"/>
              </a:rPr>
              <a:t>TAs </a:t>
            </a:r>
          </a:p>
          <a:p>
            <a:pPr marL="1028700" lvl="1" indent="-3429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1028700" lvl="1" indent="-342900">
              <a:spcBef>
                <a:spcPts val="0"/>
              </a:spcBef>
            </a:pPr>
            <a:r>
              <a:rPr lang="en-US" dirty="0">
                <a:latin typeface="Arial" panose="020B0604020202020204" pitchFamily="34" charset="0"/>
                <a:ea typeface="Roboto" panose="02000000000000000000" pitchFamily="2" charset="0"/>
                <a:cs typeface="Arial" panose="020B0604020202020204" pitchFamily="34" charset="0"/>
              </a:rPr>
              <a:t>Student Success Team</a:t>
            </a:r>
          </a:p>
          <a:p>
            <a:pPr marL="1028700" lvl="1" indent="-3429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1028700" lvl="1" indent="-342900">
              <a:spcBef>
                <a:spcPts val="0"/>
              </a:spcBef>
            </a:pPr>
            <a:r>
              <a:rPr lang="en-US" dirty="0">
                <a:latin typeface="Arial" panose="020B0604020202020204" pitchFamily="34" charset="0"/>
                <a:ea typeface="Roboto" panose="02000000000000000000" pitchFamily="2" charset="0"/>
                <a:cs typeface="Arial" panose="020B0604020202020204" pitchFamily="34" charset="0"/>
              </a:rPr>
              <a:t>Career Coaches</a:t>
            </a:r>
          </a:p>
          <a:p>
            <a:pPr marL="1028700" lvl="1" indent="-3429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1028700" lvl="1" indent="-342900">
              <a:spcBef>
                <a:spcPts val="0"/>
              </a:spcBef>
            </a:pPr>
            <a:r>
              <a:rPr lang="en-US" dirty="0">
                <a:latin typeface="Arial" panose="020B0604020202020204" pitchFamily="34" charset="0"/>
                <a:ea typeface="Roboto" panose="02000000000000000000" pitchFamily="2" charset="0"/>
                <a:cs typeface="Arial" panose="020B0604020202020204" pitchFamily="34" charset="0"/>
              </a:rPr>
              <a:t>Everyone Else!</a:t>
            </a:r>
          </a:p>
          <a:p>
            <a:pPr indent="0" algn="ctr">
              <a:spcBef>
                <a:spcPts val="0"/>
              </a:spcBef>
              <a:buNone/>
            </a:pPr>
            <a:endParaRPr lang="en-US" sz="24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372968437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But Remember…</a:t>
            </a:r>
          </a:p>
        </p:txBody>
      </p:sp>
      <p:sp>
        <p:nvSpPr>
          <p:cNvPr id="3" name="Content Placeholder 2"/>
          <p:cNvSpPr txBox="1">
            <a:spLocks/>
          </p:cNvSpPr>
          <p:nvPr/>
        </p:nvSpPr>
        <p:spPr>
          <a:xfrm>
            <a:off x="152400" y="1066800"/>
            <a:ext cx="8583814" cy="563880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ctr">
              <a:spcBef>
                <a:spcPts val="0"/>
              </a:spcBef>
              <a:buNone/>
            </a:pPr>
            <a:endParaRPr lang="en-US" sz="48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48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48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r>
              <a:rPr lang="en-US" sz="4800" dirty="0">
                <a:latin typeface="Arial" panose="020B0604020202020204" pitchFamily="34" charset="0"/>
                <a:ea typeface="Roboto" panose="02000000000000000000" pitchFamily="2" charset="0"/>
                <a:cs typeface="Arial" panose="020B0604020202020204" pitchFamily="34" charset="0"/>
              </a:rPr>
              <a:t>Nothing good comes easy.</a:t>
            </a:r>
            <a:endParaRPr lang="en-US" sz="4800" b="1" u="sng"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60702696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On Keys To Success…</a:t>
            </a:r>
          </a:p>
        </p:txBody>
      </p:sp>
    </p:spTree>
    <p:extLst>
      <p:ext uri="{BB962C8B-B14F-4D97-AF65-F5344CB8AC3E}">
        <p14:creationId xmlns:p14="http://schemas.microsoft.com/office/powerpoint/2010/main" val="136085465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7620000" cy="653854"/>
          </a:xfrm>
        </p:spPr>
        <p:txBody>
          <a:bodyPr numCol="1">
            <a:normAutofit/>
          </a:bodyPr>
          <a:lstStyle/>
          <a:p>
            <a:r>
              <a:rPr lang="en-US" dirty="0"/>
              <a:t>Quick Introductions! (30 seconds)</a:t>
            </a:r>
          </a:p>
        </p:txBody>
      </p:sp>
      <p:pic>
        <p:nvPicPr>
          <p:cNvPr id="1034" name="Picture 10" descr="http://i.imgur.com/HaKbP2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705600" y="3962400"/>
            <a:ext cx="2286000" cy="2286001"/>
          </a:xfrm>
          <a:prstGeom prst="rect">
            <a:avLst/>
          </a:prstGeom>
          <a:noFill/>
          <a:extLst>
            <a:ext uri="{909E8E84-426E-40DD-AFC4-6F175D3DCCD1}">
              <a14:hiddenFill xmlns:a14="http://schemas.microsoft.com/office/drawing/2010/main">
                <a:solidFill>
                  <a:srgbClr val="FFFFFF"/>
                </a:solidFill>
              </a14:hiddenFill>
            </a:ext>
          </a:extLst>
        </p:spPr>
      </p:pic>
      <p:sp>
        <p:nvSpPr>
          <p:cNvPr id="5" name="Shape 70"/>
          <p:cNvSpPr txBox="1">
            <a:spLocks/>
          </p:cNvSpPr>
          <p:nvPr/>
        </p:nvSpPr>
        <p:spPr>
          <a:xfrm>
            <a:off x="196850" y="838200"/>
            <a:ext cx="8947150" cy="4495800"/>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 altLang="en" sz="3200" dirty="0">
                <a:latin typeface="Arial" panose="020B0604020202020204" pitchFamily="34" charset="0"/>
                <a:ea typeface="Roboto" pitchFamily="2" charset="0"/>
                <a:cs typeface="Arial" panose="020B0604020202020204" pitchFamily="34" charset="0"/>
              </a:rPr>
              <a:t>Name</a:t>
            </a: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r>
              <a:rPr lang="en" altLang="en" sz="3200" dirty="0">
                <a:latin typeface="Arial" panose="020B0604020202020204" pitchFamily="34" charset="0"/>
                <a:ea typeface="Roboto" pitchFamily="2" charset="0"/>
                <a:cs typeface="Arial" panose="020B0604020202020204" pitchFamily="34" charset="0"/>
              </a:rPr>
              <a:t>Location</a:t>
            </a: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r>
              <a:rPr lang="en" altLang="en" sz="3200" dirty="0">
                <a:latin typeface="Arial" panose="020B0604020202020204" pitchFamily="34" charset="0"/>
                <a:ea typeface="Roboto" pitchFamily="2" charset="0"/>
                <a:cs typeface="Arial" panose="020B0604020202020204" pitchFamily="34" charset="0"/>
              </a:rPr>
              <a:t>Background (Career, Education, Interests)</a:t>
            </a: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r>
              <a:rPr lang="en" altLang="en" sz="3200" dirty="0">
                <a:latin typeface="Arial" panose="020B0604020202020204" pitchFamily="34" charset="0"/>
                <a:ea typeface="Roboto" pitchFamily="2" charset="0"/>
                <a:cs typeface="Arial" panose="020B0604020202020204" pitchFamily="34" charset="0"/>
              </a:rPr>
              <a:t>Why learn web development?</a:t>
            </a: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1500" dirty="0">
              <a:latin typeface="Arial" panose="020B0604020202020204" pitchFamily="34" charset="0"/>
              <a:ea typeface="Roboto" pitchFamily="2" charset="0"/>
              <a:cs typeface="Arial" panose="020B0604020202020204" pitchFamily="34" charset="0"/>
            </a:endParaRPr>
          </a:p>
          <a:p>
            <a:pPr marL="685800" indent="-457200">
              <a:spcBef>
                <a:spcPts val="0"/>
              </a:spcBef>
            </a:pPr>
            <a:r>
              <a:rPr lang="en-US" altLang="en" sz="3200" dirty="0">
                <a:latin typeface="Arial" panose="020B0604020202020204" pitchFamily="34" charset="0"/>
                <a:ea typeface="Roboto" pitchFamily="2" charset="0"/>
                <a:cs typeface="Arial" panose="020B0604020202020204" pitchFamily="34" charset="0"/>
              </a:rPr>
              <a:t>Excited </a:t>
            </a:r>
            <a:r>
              <a:rPr lang="en" altLang="en" sz="3200" dirty="0">
                <a:latin typeface="Arial" panose="020B0604020202020204" pitchFamily="34" charset="0"/>
                <a:ea typeface="Roboto" pitchFamily="2" charset="0"/>
                <a:cs typeface="Arial" panose="020B0604020202020204" pitchFamily="34" charset="0"/>
              </a:rPr>
              <a:t>about class?</a:t>
            </a:r>
          </a:p>
          <a:p>
            <a:pPr marL="685800" indent="-457200">
              <a:spcBef>
                <a:spcPts val="0"/>
              </a:spcBef>
            </a:pPr>
            <a:endParaRPr lang="en" altLang="en" sz="3200" dirty="0">
              <a:latin typeface="Arial" panose="020B0604020202020204" pitchFamily="34" charset="0"/>
              <a:ea typeface="Roboto" pitchFamily="2" charset="0"/>
              <a:cs typeface="Arial" panose="020B0604020202020204" pitchFamily="34" charset="0"/>
            </a:endParaRPr>
          </a:p>
          <a:p>
            <a:pPr marL="228600" indent="0">
              <a:spcBef>
                <a:spcPts val="0"/>
              </a:spcBef>
              <a:buNone/>
            </a:pPr>
            <a:endParaRPr lang="en" altLang="en" sz="3200" dirty="0">
              <a:latin typeface="Arial" panose="020B0604020202020204" pitchFamily="34" charset="0"/>
              <a:ea typeface="Roboto" pitchFamily="2" charset="0"/>
              <a:cs typeface="Arial" panose="020B0604020202020204" pitchFamily="34" charset="0"/>
            </a:endParaRPr>
          </a:p>
          <a:p>
            <a:pPr marL="685800" indent="-457200">
              <a:spcBef>
                <a:spcPts val="0"/>
              </a:spcBef>
            </a:pPr>
            <a:endParaRPr lang="en" altLang="en" sz="32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60548429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Don’t Be This Guy…</a:t>
            </a:r>
          </a:p>
        </p:txBody>
      </p:sp>
      <p:pic>
        <p:nvPicPr>
          <p:cNvPr id="3" name="Picture 2"/>
          <p:cNvPicPr>
            <a:picLocks noChangeAspect="1"/>
          </p:cNvPicPr>
          <p:nvPr/>
        </p:nvPicPr>
        <p:blipFill>
          <a:blip r:embed="rId3"/>
          <a:stretch>
            <a:fillRect/>
          </a:stretch>
        </p:blipFill>
        <p:spPr>
          <a:xfrm>
            <a:off x="-6439" y="666733"/>
            <a:ext cx="9192194" cy="6721792"/>
          </a:xfrm>
          <a:prstGeom prst="rect">
            <a:avLst/>
          </a:prstGeom>
        </p:spPr>
      </p:pic>
    </p:spTree>
    <p:extLst>
      <p:ext uri="{BB962C8B-B14F-4D97-AF65-F5344CB8AC3E}">
        <p14:creationId xmlns:p14="http://schemas.microsoft.com/office/powerpoint/2010/main" val="97212778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media.mnn.com/assets/images/2016/01/cute-baby.jpg.838x0_q8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0" y="672099"/>
            <a:ext cx="9296400" cy="620129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a:spLocks noGrp="1"/>
          </p:cNvSpPr>
          <p:nvPr>
            <p:ph type="title"/>
          </p:nvPr>
        </p:nvSpPr>
        <p:spPr>
          <a:xfrm>
            <a:off x="304800" y="0"/>
            <a:ext cx="5470526" cy="653854"/>
          </a:xfrm>
        </p:spPr>
        <p:txBody>
          <a:bodyPr numCol="1"/>
          <a:lstStyle/>
          <a:p>
            <a:r>
              <a:rPr lang="en-US" dirty="0"/>
              <a:t>This Should Be You.</a:t>
            </a:r>
          </a:p>
        </p:txBody>
      </p:sp>
    </p:spTree>
    <p:extLst>
      <p:ext uri="{BB962C8B-B14F-4D97-AF65-F5344CB8AC3E}">
        <p14:creationId xmlns:p14="http://schemas.microsoft.com/office/powerpoint/2010/main" val="50852863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Our Mantra for Today and Beyond…</a:t>
            </a:r>
          </a:p>
        </p:txBody>
      </p:sp>
      <p:sp>
        <p:nvSpPr>
          <p:cNvPr id="4" name="TextBox 3"/>
          <p:cNvSpPr txBox="1"/>
          <p:nvPr/>
        </p:nvSpPr>
        <p:spPr>
          <a:xfrm>
            <a:off x="304800" y="3048000"/>
            <a:ext cx="8610600" cy="584775"/>
          </a:xfrm>
          <a:prstGeom prst="rect">
            <a:avLst/>
          </a:prstGeom>
          <a:noFill/>
        </p:spPr>
        <p:txBody>
          <a:bodyPr wrap="square" numCol="1" rtlCol="0">
            <a:spAutoFit/>
          </a:bodyPr>
          <a:lstStyle/>
          <a:p>
            <a:pPr algn="ctr"/>
            <a:r>
              <a:rPr lang="en-US" sz="3200" i="1" dirty="0">
                <a:latin typeface="Arial" panose="020B0604020202020204" pitchFamily="34" charset="0"/>
                <a:cs typeface="Arial" panose="020B0604020202020204" pitchFamily="34" charset="0"/>
              </a:rPr>
              <a:t>When it comes to web development…</a:t>
            </a:r>
          </a:p>
        </p:txBody>
      </p:sp>
    </p:spTree>
    <p:extLst>
      <p:ext uri="{BB962C8B-B14F-4D97-AF65-F5344CB8AC3E}">
        <p14:creationId xmlns:p14="http://schemas.microsoft.com/office/powerpoint/2010/main" val="200328661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Our Mantra for Today and Beyond…</a:t>
            </a:r>
          </a:p>
        </p:txBody>
      </p:sp>
      <p:sp>
        <p:nvSpPr>
          <p:cNvPr id="4" name="TextBox 3"/>
          <p:cNvSpPr txBox="1"/>
          <p:nvPr/>
        </p:nvSpPr>
        <p:spPr>
          <a:xfrm>
            <a:off x="304800" y="2743200"/>
            <a:ext cx="8610600" cy="1323439"/>
          </a:xfrm>
          <a:prstGeom prst="rect">
            <a:avLst/>
          </a:prstGeom>
          <a:noFill/>
        </p:spPr>
        <p:txBody>
          <a:bodyPr wrap="square" numCol="1" rtlCol="0">
            <a:spAutoFit/>
          </a:bodyPr>
          <a:lstStyle/>
          <a:p>
            <a:pPr algn="ctr"/>
            <a:r>
              <a:rPr lang="en-US" sz="8000" i="1" dirty="0">
                <a:latin typeface="Arial" panose="020B0604020202020204" pitchFamily="34" charset="0"/>
                <a:cs typeface="Arial" panose="020B0604020202020204" pitchFamily="34" charset="0"/>
              </a:rPr>
              <a:t>I know </a:t>
            </a:r>
            <a:r>
              <a:rPr lang="en-US" sz="8000" b="1" i="1" u="sng" dirty="0">
                <a:latin typeface="Arial" panose="020B0604020202020204" pitchFamily="34" charset="0"/>
                <a:cs typeface="Arial" panose="020B0604020202020204" pitchFamily="34" charset="0"/>
              </a:rPr>
              <a:t>nothing.</a:t>
            </a:r>
          </a:p>
        </p:txBody>
      </p:sp>
    </p:spTree>
    <p:extLst>
      <p:ext uri="{BB962C8B-B14F-4D97-AF65-F5344CB8AC3E}">
        <p14:creationId xmlns:p14="http://schemas.microsoft.com/office/powerpoint/2010/main" val="177759995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05800" y="6400800"/>
            <a:ext cx="927100" cy="369332"/>
          </a:xfrm>
          <a:prstGeom prst="rect">
            <a:avLst/>
          </a:prstGeom>
          <a:noFill/>
        </p:spPr>
        <p:txBody>
          <a:bodyPr wrap="square" numCol="1" rtlCol="0">
            <a:spAutoFit/>
          </a:bodyPr>
          <a:lstStyle/>
          <a:p>
            <a:r>
              <a:rPr lang="en-US" i="1" dirty="0">
                <a:latin typeface="Arial" panose="020B0604020202020204" pitchFamily="34" charset="0"/>
                <a:cs typeface="Arial" panose="020B0604020202020204" pitchFamily="34" charset="0"/>
              </a:rPr>
              <a:t>You.</a:t>
            </a:r>
          </a:p>
        </p:txBody>
      </p:sp>
      <p:cxnSp>
        <p:nvCxnSpPr>
          <p:cNvPr id="5" name="Straight Arrow Connector 4"/>
          <p:cNvCxnSpPr/>
          <p:nvPr/>
        </p:nvCxnSpPr>
        <p:spPr>
          <a:xfrm flipH="1" flipV="1">
            <a:off x="8001000" y="6172200"/>
            <a:ext cx="304800" cy="2286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63761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The Path of Learning</a:t>
            </a:r>
          </a:p>
        </p:txBody>
      </p:sp>
    </p:spTree>
    <p:extLst>
      <p:ext uri="{BB962C8B-B14F-4D97-AF65-F5344CB8AC3E}">
        <p14:creationId xmlns:p14="http://schemas.microsoft.com/office/powerpoint/2010/main" val="28706630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Nothing Comes Easy…</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endParaRPr lang="en-US" sz="3200" dirty="0">
              <a:latin typeface="Arial" panose="020B0604020202020204" pitchFamily="34" charset="0"/>
              <a:ea typeface="Roboto" panose="02000000000000000000" pitchFamily="2" charset="0"/>
              <a:cs typeface="Arial" panose="020B0604020202020204" pitchFamily="34" charset="0"/>
            </a:endParaRPr>
          </a:p>
          <a:p>
            <a:pPr indent="0" algn="ctr">
              <a:spcBef>
                <a:spcPts val="0"/>
              </a:spcBef>
              <a:buNone/>
            </a:pPr>
            <a:br>
              <a:rPr lang="en-US" sz="3200" dirty="0">
                <a:latin typeface="Arial" panose="020B0604020202020204" pitchFamily="34" charset="0"/>
                <a:ea typeface="Roboto" panose="02000000000000000000" pitchFamily="2" charset="0"/>
                <a:cs typeface="Arial" panose="020B0604020202020204" pitchFamily="34" charset="0"/>
              </a:rPr>
            </a:br>
            <a:r>
              <a:rPr lang="en-US" sz="3200" dirty="0">
                <a:latin typeface="Arial" panose="020B0604020202020204" pitchFamily="34" charset="0"/>
                <a:ea typeface="Roboto" panose="02000000000000000000" pitchFamily="2" charset="0"/>
                <a:cs typeface="Arial" panose="020B0604020202020204" pitchFamily="34" charset="0"/>
              </a:rPr>
              <a:t>As students, you face three </a:t>
            </a:r>
          </a:p>
          <a:p>
            <a:pPr indent="0" algn="ctr">
              <a:spcBef>
                <a:spcPts val="0"/>
              </a:spcBef>
              <a:buNone/>
            </a:pPr>
            <a:r>
              <a:rPr lang="en-US" sz="3200" b="1" dirty="0">
                <a:latin typeface="Arial" panose="020B0604020202020204" pitchFamily="34" charset="0"/>
                <a:ea typeface="Roboto" panose="02000000000000000000" pitchFamily="2" charset="0"/>
                <a:cs typeface="Arial" panose="020B0604020202020204" pitchFamily="34" charset="0"/>
              </a:rPr>
              <a:t>HUGE obstacles!</a:t>
            </a:r>
            <a:endParaRPr lang="en-US" sz="3200" b="1" u="sng"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06793129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Obstacle #1 – The Great Confusion</a:t>
            </a:r>
          </a:p>
        </p:txBody>
      </p:sp>
      <p:pic>
        <p:nvPicPr>
          <p:cNvPr id="4" name="Picture 2" descr="https://funixx.files.wordpress.com/2014/09/adn5xmm_460s.jpg?w=510"/>
          <p:cNvPicPr>
            <a:picLocks noChangeAspect="1" noChangeArrowheads="1"/>
          </p:cNvPicPr>
          <p:nvPr/>
        </p:nvPicPr>
        <p:blipFill rotWithShape="1">
          <a:blip r:embed="rId3">
            <a:extLst>
              <a:ext uri="{28A0092B-C50C-407E-A947-70E740481C1C}">
                <a14:useLocalDpi xmlns:a14="http://schemas.microsoft.com/office/drawing/2010/main" val="0"/>
              </a:ext>
            </a:extLst>
          </a:blip>
          <a:srcRect l="326" t="1124" r="-326" b="1566"/>
          <a:stretch/>
        </p:blipFill>
        <p:spPr>
          <a:xfrm>
            <a:off x="0" y="653854"/>
            <a:ext cx="9220200" cy="5831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53156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Obstacle #2 – The Great Doubt</a:t>
            </a:r>
          </a:p>
        </p:txBody>
      </p:sp>
      <p:pic>
        <p:nvPicPr>
          <p:cNvPr id="5" name="Picture 4" descr="https://tctechcrunch2011.files.wordpress.com/2014/05/rage-programming-crop.jpg?w=698&amp;h=400&amp;crop=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90025" y="685800"/>
            <a:ext cx="10036867" cy="57517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71222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Obstacle #3 – The Great Distance</a:t>
            </a:r>
          </a:p>
        </p:txBody>
      </p:sp>
      <p:pic>
        <p:nvPicPr>
          <p:cNvPr id="9218" name="Picture 2" descr="https://servantnetwork.files.wordpress.com/2013/09/deser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590192" y="653854"/>
            <a:ext cx="11029592" cy="6204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96521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5470526" cy="653854"/>
          </a:xfrm>
        </p:spPr>
        <p:txBody>
          <a:bodyPr numCol="1"/>
          <a:lstStyle/>
          <a:p>
            <a:r>
              <a:rPr lang="en-US" dirty="0"/>
              <a:t>TA = … ?</a:t>
            </a:r>
          </a:p>
        </p:txBody>
      </p:sp>
      <p:sp>
        <p:nvSpPr>
          <p:cNvPr id="5" name="Shape 70"/>
          <p:cNvSpPr txBox="1">
            <a:spLocks/>
          </p:cNvSpPr>
          <p:nvPr/>
        </p:nvSpPr>
        <p:spPr>
          <a:xfrm>
            <a:off x="196850" y="760690"/>
            <a:ext cx="4375150" cy="5676985"/>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US" sz="2800" b="1" u="sng" dirty="0" err="1">
                <a:latin typeface="Arial" panose="020B0604020202020204" pitchFamily="34" charset="0"/>
                <a:ea typeface="Roboto" panose="02000000000000000000" pitchFamily="2" charset="0"/>
                <a:cs typeface="Arial" panose="020B0604020202020204" pitchFamily="34" charset="0"/>
              </a:rPr>
              <a:t>Yoan</a:t>
            </a:r>
            <a:r>
              <a:rPr lang="en-US" sz="2800" b="1" u="sng" dirty="0">
                <a:latin typeface="Arial" panose="020B0604020202020204" pitchFamily="34" charset="0"/>
                <a:ea typeface="Roboto" panose="02000000000000000000" pitchFamily="2" charset="0"/>
                <a:cs typeface="Arial" panose="020B0604020202020204" pitchFamily="34" charset="0"/>
              </a:rPr>
              <a:t> Ante</a:t>
            </a:r>
            <a:endParaRPr lang="en" altLang="en" sz="2800" b="1" u="sng"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1500" b="1"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US" altLang="en" sz="1800" dirty="0">
              <a:ea typeface="Roboto" panose="02000000000000000000" pitchFamily="2" charset="0"/>
              <a:cs typeface="Arial" panose="020B0604020202020204" pitchFamily="34" charset="0"/>
            </a:endParaRPr>
          </a:p>
          <a:p>
            <a:pPr marL="685800" indent="-457200">
              <a:spcBef>
                <a:spcPts val="0"/>
              </a:spcBef>
            </a:pPr>
            <a:r>
              <a:rPr lang="en-US" altLang="en" sz="1800" dirty="0">
                <a:ea typeface="Roboto" panose="02000000000000000000" pitchFamily="2" charset="0"/>
                <a:cs typeface="Arial" panose="020B0604020202020204" pitchFamily="34" charset="0"/>
              </a:rPr>
              <a:t>Completed a coding </a:t>
            </a:r>
            <a:r>
              <a:rPr lang="en-US" altLang="en" sz="1800" dirty="0" err="1">
                <a:ea typeface="Roboto" panose="02000000000000000000" pitchFamily="2" charset="0"/>
                <a:cs typeface="Arial" panose="020B0604020202020204" pitchFamily="34" charset="0"/>
              </a:rPr>
              <a:t>bootcamp</a:t>
            </a:r>
            <a:r>
              <a:rPr lang="en-US" altLang="en" sz="1800" dirty="0">
                <a:ea typeface="Roboto" panose="02000000000000000000" pitchFamily="2" charset="0"/>
                <a:cs typeface="Arial" panose="020B0604020202020204" pitchFamily="34" charset="0"/>
              </a:rPr>
              <a:t> myself</a:t>
            </a:r>
          </a:p>
          <a:p>
            <a:pPr marL="685800" indent="-457200">
              <a:spcBef>
                <a:spcPts val="0"/>
              </a:spcBef>
            </a:pPr>
            <a:endParaRPr lang="en-US" altLang="en" sz="1800" dirty="0">
              <a:ea typeface="Roboto" panose="02000000000000000000" pitchFamily="2" charset="0"/>
              <a:cs typeface="Arial" panose="020B0604020202020204" pitchFamily="34" charset="0"/>
            </a:endParaRPr>
          </a:p>
          <a:p>
            <a:pPr marL="685800" indent="-457200">
              <a:spcBef>
                <a:spcPts val="0"/>
              </a:spcBef>
            </a:pPr>
            <a:r>
              <a:rPr lang="en-US" altLang="en" sz="1800" dirty="0">
                <a:ea typeface="Roboto" panose="02000000000000000000" pitchFamily="2" charset="0"/>
                <a:cs typeface="Arial" panose="020B0604020202020204" pitchFamily="34" charset="0"/>
              </a:rPr>
              <a:t>Now do freelance work</a:t>
            </a:r>
          </a:p>
          <a:p>
            <a:pPr marL="685800" indent="-457200">
              <a:spcBef>
                <a:spcPts val="0"/>
              </a:spcBef>
            </a:pPr>
            <a:endParaRPr lang="en-US" altLang="en" sz="1800" dirty="0">
              <a:ea typeface="Roboto" panose="02000000000000000000" pitchFamily="2" charset="0"/>
              <a:cs typeface="Arial" panose="020B0604020202020204" pitchFamily="34" charset="0"/>
            </a:endParaRPr>
          </a:p>
          <a:p>
            <a:pPr marL="685800" indent="-457200">
              <a:spcBef>
                <a:spcPts val="0"/>
              </a:spcBef>
            </a:pPr>
            <a:r>
              <a:rPr lang="en-US" altLang="en" sz="1800" dirty="0">
                <a:ea typeface="Roboto" panose="02000000000000000000" pitchFamily="2" charset="0"/>
                <a:cs typeface="Arial" panose="020B0604020202020204" pitchFamily="34" charset="0"/>
              </a:rPr>
              <a:t>BS in Computer Science </a:t>
            </a:r>
          </a:p>
          <a:p>
            <a:pPr marL="685800" indent="-457200">
              <a:spcBef>
                <a:spcPts val="0"/>
              </a:spcBef>
            </a:pPr>
            <a:endParaRPr lang="en-US" altLang="en" sz="1800" dirty="0">
              <a:ea typeface="Roboto" panose="02000000000000000000" pitchFamily="2" charset="0"/>
              <a:cs typeface="Arial" panose="020B0604020202020204" pitchFamily="34" charset="0"/>
            </a:endParaRPr>
          </a:p>
          <a:p>
            <a:pPr marL="685800" indent="-457200">
              <a:spcBef>
                <a:spcPts val="0"/>
              </a:spcBef>
            </a:pPr>
            <a:r>
              <a:rPr lang="en-US" altLang="en" sz="1800" dirty="0">
                <a:ea typeface="Roboto" panose="02000000000000000000" pitchFamily="2" charset="0"/>
                <a:cs typeface="Arial" panose="020B0604020202020204" pitchFamily="34" charset="0"/>
              </a:rPr>
              <a:t>Started and sold my own business</a:t>
            </a:r>
          </a:p>
          <a:p>
            <a:pPr marL="685800" indent="-457200">
              <a:spcBef>
                <a:spcPts val="0"/>
              </a:spcBef>
            </a:pPr>
            <a:endParaRPr lang="en-US" altLang="en" sz="1800" dirty="0">
              <a:ea typeface="Roboto" panose="02000000000000000000" pitchFamily="2" charset="0"/>
              <a:cs typeface="Arial" panose="020B0604020202020204" pitchFamily="34" charset="0"/>
            </a:endParaRPr>
          </a:p>
          <a:p>
            <a:pPr marL="685800" indent="-457200">
              <a:spcBef>
                <a:spcPts val="0"/>
              </a:spcBef>
            </a:pPr>
            <a:r>
              <a:rPr lang="en-US" altLang="en" sz="1800" dirty="0">
                <a:ea typeface="Roboto" panose="02000000000000000000" pitchFamily="2" charset="0"/>
                <a:cs typeface="Arial" panose="020B0604020202020204" pitchFamily="34" charset="0"/>
              </a:rPr>
              <a:t>In the military for 8 years after high school 4 active duty and 4 in the Air National Guard</a:t>
            </a:r>
          </a:p>
          <a:p>
            <a:pPr marL="228600" indent="0">
              <a:spcBef>
                <a:spcPts val="0"/>
              </a:spcBef>
              <a:buNone/>
            </a:pPr>
            <a:endParaRPr lang="en" altLang="en" sz="1800" dirty="0">
              <a:ea typeface="Roboto" panose="02000000000000000000" pitchFamily="2" charset="0"/>
              <a:cs typeface="Arial" panose="020B0604020202020204" pitchFamily="34" charset="0"/>
            </a:endParaRPr>
          </a:p>
          <a:p>
            <a:pPr marL="685800" indent="-457200">
              <a:spcBef>
                <a:spcPts val="0"/>
              </a:spcBef>
            </a:pPr>
            <a:r>
              <a:rPr lang="en-US" sz="1800" dirty="0"/>
              <a:t>Crazy Cat Guy: Chief, Amigo, Sasha</a:t>
            </a:r>
          </a:p>
          <a:p>
            <a:pPr marL="0" indent="0">
              <a:buNone/>
            </a:pPr>
            <a:br>
              <a:rPr lang="en-US" sz="2800" dirty="0"/>
            </a:b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 altLang="en" sz="2800" b="1" dirty="0">
              <a:latin typeface="Arial" panose="020B0604020202020204" pitchFamily="34" charset="0"/>
              <a:ea typeface="Roboto" panose="02000000000000000000" pitchFamily="2" charset="0"/>
              <a:cs typeface="Arial" panose="020B0604020202020204" pitchFamily="34" charset="0"/>
            </a:endParaRPr>
          </a:p>
        </p:txBody>
      </p:sp>
      <p:pic>
        <p:nvPicPr>
          <p:cNvPr id="1026" name="Picture 2" descr="https://lh6.googleusercontent.com/Ix8QA5XGz4JzzDBvdxzfLDQPpeZ4XiVBenJ6zecuHrGk7prZf8_DedPPzfJCVSTTcAMqysrJsazb8l92mpJffWpNs0mpVqCznAujW7NdMC7TSbbzZcDrsSrtGgeCuLhZMy7jN-9T1Hw">
            <a:extLst>
              <a:ext uri="{FF2B5EF4-FFF2-40B4-BE49-F238E27FC236}">
                <a16:creationId xmlns:a16="http://schemas.microsoft.com/office/drawing/2014/main" id="{E9177511-F924-AD44-87AB-BCF3AB3779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1524000"/>
            <a:ext cx="381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312148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Nothing Comes Easy…</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spcBef>
                <a:spcPts val="0"/>
              </a:spcBef>
              <a:buNone/>
            </a:pPr>
            <a:endParaRPr lang="en-US" sz="3200" b="1" u="sng" dirty="0">
              <a:latin typeface="Arial" panose="020B0604020202020204" pitchFamily="34" charset="0"/>
              <a:ea typeface="Roboto" panose="02000000000000000000" pitchFamily="2" charset="0"/>
              <a:cs typeface="Arial" panose="020B0604020202020204" pitchFamily="34" charset="0"/>
            </a:endParaRPr>
          </a:p>
          <a:p>
            <a:pPr indent="0">
              <a:spcBef>
                <a:spcPts val="0"/>
              </a:spcBef>
              <a:buNone/>
            </a:pPr>
            <a:r>
              <a:rPr lang="en-US" sz="3200" b="1" u="sng" dirty="0">
                <a:latin typeface="Arial" panose="020B0604020202020204" pitchFamily="34" charset="0"/>
                <a:ea typeface="Roboto" panose="02000000000000000000" pitchFamily="2" charset="0"/>
                <a:cs typeface="Arial" panose="020B0604020202020204" pitchFamily="34" charset="0"/>
              </a:rPr>
              <a:t>Learning to Code Requires Two Things:</a:t>
            </a:r>
          </a:p>
          <a:p>
            <a:pPr indent="0">
              <a:spcBef>
                <a:spcPts val="0"/>
              </a:spcBef>
              <a:buNone/>
            </a:pPr>
            <a:endParaRPr lang="en-US" sz="3200" b="1" u="sng" dirty="0">
              <a:latin typeface="Arial" panose="020B0604020202020204" pitchFamily="34" charset="0"/>
              <a:ea typeface="Roboto" panose="02000000000000000000" pitchFamily="2" charset="0"/>
              <a:cs typeface="Arial" panose="020B0604020202020204" pitchFamily="34" charset="0"/>
            </a:endParaRPr>
          </a:p>
          <a:p>
            <a:pPr marL="1200150" lvl="1" indent="-514350">
              <a:spcBef>
                <a:spcPts val="0"/>
              </a:spcBef>
              <a:buFont typeface="+mj-lt"/>
              <a:buAutoNum type="arabicPeriod"/>
            </a:pPr>
            <a:r>
              <a:rPr lang="en-US" sz="2800" dirty="0">
                <a:latin typeface="Arial" panose="020B0604020202020204" pitchFamily="34" charset="0"/>
                <a:ea typeface="Roboto" panose="02000000000000000000" pitchFamily="2" charset="0"/>
                <a:cs typeface="Arial" panose="020B0604020202020204" pitchFamily="34" charset="0"/>
              </a:rPr>
              <a:t>Persisting in the face of something that feels </a:t>
            </a:r>
            <a:r>
              <a:rPr lang="en-US" sz="2800" u="sng" dirty="0">
                <a:latin typeface="Arial" panose="020B0604020202020204" pitchFamily="34" charset="0"/>
                <a:ea typeface="Roboto" panose="02000000000000000000" pitchFamily="2" charset="0"/>
                <a:cs typeface="Arial" panose="020B0604020202020204" pitchFamily="34" charset="0"/>
              </a:rPr>
              <a:t>incredibly hard and confusing</a:t>
            </a:r>
            <a:r>
              <a:rPr lang="en-US" sz="2800" dirty="0">
                <a:latin typeface="Arial" panose="020B0604020202020204" pitchFamily="34" charset="0"/>
                <a:ea typeface="Roboto" panose="02000000000000000000" pitchFamily="2" charset="0"/>
                <a:cs typeface="Arial" panose="020B0604020202020204" pitchFamily="34" charset="0"/>
              </a:rPr>
              <a:t>.</a:t>
            </a:r>
          </a:p>
          <a:p>
            <a:pPr marL="1200150" lvl="1" indent="-514350">
              <a:spcBef>
                <a:spcPts val="0"/>
              </a:spcBef>
              <a:buFont typeface="+mj-lt"/>
              <a:buAutoNum type="arabicPeriod"/>
            </a:pPr>
            <a:endParaRPr lang="en-US" sz="2800" dirty="0">
              <a:latin typeface="Arial" panose="020B0604020202020204" pitchFamily="34" charset="0"/>
              <a:ea typeface="Roboto" panose="02000000000000000000" pitchFamily="2" charset="0"/>
              <a:cs typeface="Arial" panose="020B0604020202020204" pitchFamily="34" charset="0"/>
            </a:endParaRPr>
          </a:p>
          <a:p>
            <a:pPr marL="1200150" lvl="1" indent="-514350">
              <a:spcBef>
                <a:spcPts val="0"/>
              </a:spcBef>
              <a:buFont typeface="+mj-lt"/>
              <a:buAutoNum type="arabicPeriod"/>
            </a:pPr>
            <a:r>
              <a:rPr lang="en-US" sz="2800" dirty="0">
                <a:latin typeface="Arial" panose="020B0604020202020204" pitchFamily="34" charset="0"/>
                <a:ea typeface="Roboto" panose="02000000000000000000" pitchFamily="2" charset="0"/>
                <a:cs typeface="Arial" panose="020B0604020202020204" pitchFamily="34" charset="0"/>
              </a:rPr>
              <a:t>Maintaining the self-confidence necessary to believe that you </a:t>
            </a:r>
            <a:r>
              <a:rPr lang="en-US" sz="2800" u="sng" dirty="0">
                <a:latin typeface="Arial" panose="020B0604020202020204" pitchFamily="34" charset="0"/>
                <a:ea typeface="Roboto" panose="02000000000000000000" pitchFamily="2" charset="0"/>
                <a:cs typeface="Arial" panose="020B0604020202020204" pitchFamily="34" charset="0"/>
              </a:rPr>
              <a:t>CAN DO THIS</a:t>
            </a:r>
            <a:r>
              <a:rPr lang="en-US" sz="2800" dirty="0">
                <a:latin typeface="Arial" panose="020B0604020202020204" pitchFamily="34" charset="0"/>
                <a:ea typeface="Roboto" panose="02000000000000000000" pitchFamily="2" charset="0"/>
                <a:cs typeface="Arial" panose="020B0604020202020204" pitchFamily="34" charset="0"/>
              </a:rPr>
              <a:t>.</a:t>
            </a:r>
          </a:p>
        </p:txBody>
      </p:sp>
    </p:spTree>
    <p:extLst>
      <p:ext uri="{BB962C8B-B14F-4D97-AF65-F5344CB8AC3E}">
        <p14:creationId xmlns:p14="http://schemas.microsoft.com/office/powerpoint/2010/main" val="254288832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669700"/>
            <a:ext cx="9144000" cy="489289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2" name="Title 1"/>
          <p:cNvSpPr>
            <a:spLocks noGrp="1"/>
          </p:cNvSpPr>
          <p:nvPr>
            <p:ph type="title"/>
          </p:nvPr>
        </p:nvSpPr>
        <p:spPr/>
        <p:txBody>
          <a:bodyPr numCol="1"/>
          <a:lstStyle/>
          <a:p>
            <a:r>
              <a:rPr lang="en-US" dirty="0"/>
              <a:t>Learning is “Frustrating”</a:t>
            </a:r>
          </a:p>
        </p:txBody>
      </p:sp>
      <p:sp>
        <p:nvSpPr>
          <p:cNvPr id="4" name="Content Placeholder 2"/>
          <p:cNvSpPr txBox="1">
            <a:spLocks/>
          </p:cNvSpPr>
          <p:nvPr/>
        </p:nvSpPr>
        <p:spPr>
          <a:xfrm>
            <a:off x="457200" y="838200"/>
            <a:ext cx="8229600" cy="4525963"/>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Arial" panose="020B0604020202020204" pitchFamily="34" charset="0"/>
                <a:cs typeface="Arial" panose="020B0604020202020204" pitchFamily="34" charset="0"/>
              </a:rPr>
              <a:t>“You can’t tell whether you’re learning something when you’re learning it—in fact, </a:t>
            </a:r>
            <a:r>
              <a:rPr lang="en-US" b="1" u="sng" dirty="0">
                <a:latin typeface="Arial" panose="020B0604020202020204" pitchFamily="34" charset="0"/>
                <a:cs typeface="Arial" panose="020B0604020202020204" pitchFamily="34" charset="0"/>
              </a:rPr>
              <a:t>learning feels a lot more like frustration</a:t>
            </a:r>
            <a:r>
              <a:rPr lang="en-US" dirty="0">
                <a:latin typeface="Arial" panose="020B0604020202020204" pitchFamily="34" charset="0"/>
                <a:cs typeface="Arial" panose="020B0604020202020204" pitchFamily="34" charset="0"/>
              </a:rPr>
              <a:t>.”</a:t>
            </a:r>
          </a:p>
          <a:p>
            <a:pPr marL="0" indent="0">
              <a:buFont typeface="Arial" panose="020B0604020202020204" pitchFamily="34" charset="0"/>
              <a:buNone/>
            </a:pPr>
            <a:endParaRPr lang="en-US"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dirty="0">
                <a:latin typeface="Arial" panose="020B0604020202020204" pitchFamily="34" charset="0"/>
                <a:cs typeface="Arial" panose="020B0604020202020204" pitchFamily="34" charset="0"/>
              </a:rPr>
              <a:t>“What I’ve learned is that during this period of frustration is actually when people improve the most, and their improvements are usually obvious to an outsider. If you feel frustrated while trying to understand new concepts, try to remember that it might not feel like it, but you’re probably rapidly expanding your knowledge.”</a:t>
            </a:r>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914A6F17-0449-814D-9AB1-0F70C31D19C7}"/>
              </a:ext>
            </a:extLst>
          </p:cNvPr>
          <p:cNvSpPr/>
          <p:nvPr/>
        </p:nvSpPr>
        <p:spPr>
          <a:xfrm>
            <a:off x="952500" y="5629141"/>
            <a:ext cx="7239000" cy="646331"/>
          </a:xfrm>
          <a:prstGeom prst="rect">
            <a:avLst/>
          </a:prstGeom>
        </p:spPr>
        <p:txBody>
          <a:bodyPr wrap="square">
            <a:spAutoFit/>
          </a:bodyPr>
          <a:lstStyle/>
          <a:p>
            <a:r>
              <a:rPr lang="en-US" i="1" dirty="0">
                <a:latin typeface="Arial" panose="020B0604020202020204" pitchFamily="34" charset="0"/>
                <a:cs typeface="Arial" panose="020B0604020202020204" pitchFamily="34" charset="0"/>
              </a:rPr>
              <a:t>Jeff Dickey, Author of Write Modern Web Apps with the MEAN Stack: Mongo, Express, AngularJS, and </a:t>
            </a:r>
            <a:r>
              <a:rPr lang="en-US" i="1" dirty="0" err="1">
                <a:latin typeface="Arial" panose="020B0604020202020204" pitchFamily="34" charset="0"/>
                <a:cs typeface="Arial" panose="020B0604020202020204" pitchFamily="34" charset="0"/>
              </a:rPr>
              <a:t>Node.JS</a:t>
            </a:r>
            <a:endParaRPr lang="en-US"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6129671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1D3CA6-6AD0-D640-8E28-3736BAA661A5}"/>
              </a:ext>
            </a:extLst>
          </p:cNvPr>
          <p:cNvSpPr/>
          <p:nvPr/>
        </p:nvSpPr>
        <p:spPr>
          <a:xfrm>
            <a:off x="0" y="676039"/>
            <a:ext cx="9155741" cy="576339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2" name="Title 1"/>
          <p:cNvSpPr>
            <a:spLocks noGrp="1"/>
          </p:cNvSpPr>
          <p:nvPr>
            <p:ph type="title"/>
          </p:nvPr>
        </p:nvSpPr>
        <p:spPr/>
        <p:txBody>
          <a:bodyPr numCol="1"/>
          <a:lstStyle/>
          <a:p>
            <a:r>
              <a:rPr lang="en-US" dirty="0"/>
              <a:t>Advice for the Journey</a:t>
            </a:r>
          </a:p>
        </p:txBody>
      </p:sp>
      <p:pic>
        <p:nvPicPr>
          <p:cNvPr id="8" name="Picture 2" descr="http://knote.com/wp-content/uploads/2015/02/Hard-work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5775326" y="3177381"/>
            <a:ext cx="3042684" cy="3008752"/>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2">
            <a:extLst>
              <a:ext uri="{FF2B5EF4-FFF2-40B4-BE49-F238E27FC236}">
                <a16:creationId xmlns:a16="http://schemas.microsoft.com/office/drawing/2014/main" id="{5BEE9D69-BB30-174B-8AED-35CA99F76119}"/>
              </a:ext>
            </a:extLst>
          </p:cNvPr>
          <p:cNvSpPr txBox="1">
            <a:spLocks/>
          </p:cNvSpPr>
          <p:nvPr/>
        </p:nvSpPr>
        <p:spPr>
          <a:xfrm>
            <a:off x="443345" y="914400"/>
            <a:ext cx="8229600" cy="4525963"/>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spcBef>
                <a:spcPts val="0"/>
              </a:spcBef>
              <a:buFont typeface="Arial" panose="020B0604020202020204" pitchFamily="34" charset="0"/>
              <a:buNone/>
            </a:pPr>
            <a:r>
              <a:rPr lang="en-US" u="sng" dirty="0">
                <a:solidFill>
                  <a:schemeClr val="bg1"/>
                </a:solidFill>
                <a:latin typeface="Arial" panose="020B0604020202020204" pitchFamily="34" charset="0"/>
                <a:ea typeface="Roboto" panose="02000000000000000000" pitchFamily="2" charset="0"/>
                <a:cs typeface="Arial" panose="020B0604020202020204" pitchFamily="34" charset="0"/>
              </a:rPr>
              <a:t>Throughout this course, always remember to:</a:t>
            </a:r>
          </a:p>
          <a:p>
            <a:pPr indent="0">
              <a:spcBef>
                <a:spcPts val="0"/>
              </a:spcBef>
              <a:buFont typeface="Arial" panose="020B0604020202020204" pitchFamily="34" charset="0"/>
              <a:buNone/>
            </a:pPr>
            <a:endParaRPr lang="en-US"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b="1" i="1" dirty="0">
                <a:solidFill>
                  <a:schemeClr val="bg1"/>
                </a:solidFill>
                <a:latin typeface="Arial" panose="020B0604020202020204" pitchFamily="34" charset="0"/>
                <a:ea typeface="Roboto" panose="02000000000000000000" pitchFamily="2" charset="0"/>
                <a:cs typeface="Arial" panose="020B0604020202020204" pitchFamily="34" charset="0"/>
              </a:rPr>
              <a:t> Work Hard!!</a:t>
            </a:r>
          </a:p>
          <a:p>
            <a:pPr marL="742950" indent="-514350">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lgn="ctr">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indent="0">
              <a:spcBef>
                <a:spcPts val="0"/>
              </a:spcBef>
              <a:buNone/>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endParaRPr lang="en" altLang="en" sz="36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21079334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Advice for the Journey</a:t>
            </a:r>
          </a:p>
        </p:txBody>
      </p:sp>
      <p:sp>
        <p:nvSpPr>
          <p:cNvPr id="9" name="Rectangle 8"/>
          <p:cNvSpPr/>
          <p:nvPr/>
        </p:nvSpPr>
        <p:spPr>
          <a:xfrm>
            <a:off x="0" y="676039"/>
            <a:ext cx="9155741" cy="576339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pic>
        <p:nvPicPr>
          <p:cNvPr id="11" name="Picture 4" descr="http://cdn.meme.am/instances/57165550.jpg"/>
          <p:cNvPicPr>
            <a:picLocks noChangeAspect="1" noChangeArrowheads="1"/>
          </p:cNvPicPr>
          <p:nvPr/>
        </p:nvPicPr>
        <p:blipFill rotWithShape="1">
          <a:blip r:embed="rId3">
            <a:extLst>
              <a:ext uri="{28A0092B-C50C-407E-A947-70E740481C1C}">
                <a14:useLocalDpi xmlns:a14="http://schemas.microsoft.com/office/drawing/2010/main" val="0"/>
              </a:ext>
            </a:extLst>
          </a:blip>
          <a:srcRect b="3604"/>
          <a:stretch/>
        </p:blipFill>
        <p:spPr>
          <a:xfrm>
            <a:off x="5102160" y="3657600"/>
            <a:ext cx="3607275" cy="2607945"/>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01D99683-5C65-314D-9477-3B7E7A8299CA}"/>
              </a:ext>
            </a:extLst>
          </p:cNvPr>
          <p:cNvSpPr txBox="1">
            <a:spLocks/>
          </p:cNvSpPr>
          <p:nvPr/>
        </p:nvSpPr>
        <p:spPr>
          <a:xfrm>
            <a:off x="443345" y="914400"/>
            <a:ext cx="8229600" cy="4525963"/>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spcBef>
                <a:spcPts val="0"/>
              </a:spcBef>
              <a:buFont typeface="Arial" panose="020B0604020202020204" pitchFamily="34" charset="0"/>
              <a:buNone/>
            </a:pPr>
            <a:r>
              <a:rPr lang="en-US" u="sng" dirty="0">
                <a:solidFill>
                  <a:schemeClr val="bg1"/>
                </a:solidFill>
                <a:latin typeface="Arial" panose="020B0604020202020204" pitchFamily="34" charset="0"/>
                <a:ea typeface="Roboto" panose="02000000000000000000" pitchFamily="2" charset="0"/>
                <a:cs typeface="Arial" panose="020B0604020202020204" pitchFamily="34" charset="0"/>
              </a:rPr>
              <a:t>Throughout this course, always remember to:</a:t>
            </a:r>
          </a:p>
          <a:p>
            <a:pPr indent="0">
              <a:spcBef>
                <a:spcPts val="0"/>
              </a:spcBef>
              <a:buFont typeface="Arial" panose="020B0604020202020204" pitchFamily="34" charset="0"/>
              <a:buNone/>
            </a:pPr>
            <a:endParaRPr lang="en-US"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i="1" dirty="0">
                <a:solidFill>
                  <a:schemeClr val="bg1"/>
                </a:solidFill>
                <a:latin typeface="Arial" panose="020B0604020202020204" pitchFamily="34" charset="0"/>
                <a:ea typeface="Roboto" panose="02000000000000000000" pitchFamily="2" charset="0"/>
                <a:cs typeface="Arial" panose="020B0604020202020204" pitchFamily="34" charset="0"/>
              </a:rPr>
              <a:t> Work Hard!!</a:t>
            </a:r>
          </a:p>
          <a:p>
            <a:pPr marL="742950" indent="-514350">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b="1" i="1" dirty="0">
                <a:solidFill>
                  <a:schemeClr val="bg1"/>
                </a:solidFill>
                <a:latin typeface="Arial" panose="020B0604020202020204" pitchFamily="34" charset="0"/>
                <a:ea typeface="Roboto" panose="02000000000000000000" pitchFamily="2" charset="0"/>
                <a:cs typeface="Arial" panose="020B0604020202020204" pitchFamily="34" charset="0"/>
              </a:rPr>
              <a:t> Appreciate your successes</a:t>
            </a:r>
          </a:p>
          <a:p>
            <a:pPr marL="742950" indent="-514350" algn="ctr">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indent="0">
              <a:spcBef>
                <a:spcPts val="0"/>
              </a:spcBef>
              <a:buNone/>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endParaRPr lang="en" altLang="en" sz="36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93622606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33110BC-70F1-EF42-98FD-6C010493E3F5}"/>
              </a:ext>
            </a:extLst>
          </p:cNvPr>
          <p:cNvSpPr/>
          <p:nvPr/>
        </p:nvSpPr>
        <p:spPr>
          <a:xfrm>
            <a:off x="0" y="676039"/>
            <a:ext cx="9155741" cy="576339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2" name="Title 1"/>
          <p:cNvSpPr>
            <a:spLocks noGrp="1"/>
          </p:cNvSpPr>
          <p:nvPr>
            <p:ph type="title"/>
          </p:nvPr>
        </p:nvSpPr>
        <p:spPr/>
        <p:txBody>
          <a:bodyPr numCol="1"/>
          <a:lstStyle/>
          <a:p>
            <a:r>
              <a:rPr lang="en-US" dirty="0"/>
              <a:t>Advice for the Journey</a:t>
            </a:r>
          </a:p>
        </p:txBody>
      </p:sp>
      <p:sp>
        <p:nvSpPr>
          <p:cNvPr id="10" name="Content Placeholder 2"/>
          <p:cNvSpPr txBox="1">
            <a:spLocks/>
          </p:cNvSpPr>
          <p:nvPr/>
        </p:nvSpPr>
        <p:spPr>
          <a:xfrm>
            <a:off x="443345" y="914400"/>
            <a:ext cx="8229600" cy="4525963"/>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spcBef>
                <a:spcPts val="0"/>
              </a:spcBef>
              <a:buFont typeface="Arial" panose="020B0604020202020204" pitchFamily="34" charset="0"/>
              <a:buNone/>
            </a:pPr>
            <a:r>
              <a:rPr lang="en-US" u="sng" dirty="0">
                <a:solidFill>
                  <a:schemeClr val="bg1"/>
                </a:solidFill>
                <a:latin typeface="Arial" panose="020B0604020202020204" pitchFamily="34" charset="0"/>
                <a:ea typeface="Roboto" panose="02000000000000000000" pitchFamily="2" charset="0"/>
                <a:cs typeface="Arial" panose="020B0604020202020204" pitchFamily="34" charset="0"/>
              </a:rPr>
              <a:t>Throughout this course, always remember to:</a:t>
            </a:r>
          </a:p>
          <a:p>
            <a:pPr indent="0">
              <a:spcBef>
                <a:spcPts val="0"/>
              </a:spcBef>
              <a:buFont typeface="Arial" panose="020B0604020202020204" pitchFamily="34" charset="0"/>
              <a:buNone/>
            </a:pPr>
            <a:endParaRPr lang="en-US"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i="1" dirty="0">
                <a:solidFill>
                  <a:schemeClr val="bg1"/>
                </a:solidFill>
                <a:latin typeface="Arial" panose="020B0604020202020204" pitchFamily="34" charset="0"/>
                <a:ea typeface="Roboto" panose="02000000000000000000" pitchFamily="2" charset="0"/>
                <a:cs typeface="Arial" panose="020B0604020202020204" pitchFamily="34" charset="0"/>
              </a:rPr>
              <a:t> Work Hard!!</a:t>
            </a:r>
          </a:p>
          <a:p>
            <a:pPr marL="742950" indent="-514350">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i="1" dirty="0">
                <a:solidFill>
                  <a:schemeClr val="bg1"/>
                </a:solidFill>
                <a:latin typeface="Arial" panose="020B0604020202020204" pitchFamily="34" charset="0"/>
                <a:ea typeface="Roboto" panose="02000000000000000000" pitchFamily="2" charset="0"/>
                <a:cs typeface="Arial" panose="020B0604020202020204" pitchFamily="34" charset="0"/>
              </a:rPr>
              <a:t> Appreciate your successes</a:t>
            </a:r>
          </a:p>
          <a:p>
            <a:pPr marL="742950" indent="-514350" algn="ctr">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r>
              <a:rPr lang="en-US" sz="3600" b="1" dirty="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3600" b="1" i="1" dirty="0">
                <a:solidFill>
                  <a:schemeClr val="bg1"/>
                </a:solidFill>
                <a:latin typeface="Arial" panose="020B0604020202020204" pitchFamily="34" charset="0"/>
                <a:ea typeface="Roboto" panose="02000000000000000000" pitchFamily="2" charset="0"/>
                <a:cs typeface="Arial" panose="020B0604020202020204" pitchFamily="34" charset="0"/>
              </a:rPr>
              <a:t>Trust yourself</a:t>
            </a:r>
          </a:p>
          <a:p>
            <a:pPr marL="742950" indent="-514350">
              <a:spcBef>
                <a:spcPts val="0"/>
              </a:spcBef>
              <a:buFont typeface="+mj-lt"/>
              <a:buAutoNum type="arabicPeriod"/>
            </a:pPr>
            <a:endParaRPr lang="en-US" sz="3600" dirty="0">
              <a:solidFill>
                <a:schemeClr val="bg1"/>
              </a:solidFill>
              <a:latin typeface="Arial" panose="020B0604020202020204" pitchFamily="34" charset="0"/>
              <a:ea typeface="Roboto" panose="02000000000000000000" pitchFamily="2" charset="0"/>
              <a:cs typeface="Arial" panose="020B0604020202020204" pitchFamily="34" charset="0"/>
            </a:endParaRPr>
          </a:p>
          <a:p>
            <a:pPr marL="742950" indent="-514350">
              <a:spcBef>
                <a:spcPts val="0"/>
              </a:spcBef>
              <a:buFont typeface="+mj-lt"/>
              <a:buAutoNum type="arabicPeriod"/>
            </a:pPr>
            <a:endParaRPr lang="en" altLang="en" sz="36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pic>
        <p:nvPicPr>
          <p:cNvPr id="11" name="Picture 8" descr="http://www.quickmeme.com/img/b1/b1863ec001f174e2d9a3cc0ad89aad0cbf78ddd297256b891bd8ff4662f3f044.jpg"/>
          <p:cNvPicPr>
            <a:picLocks noChangeAspect="1" noChangeArrowheads="1"/>
          </p:cNvPicPr>
          <p:nvPr/>
        </p:nvPicPr>
        <p:blipFill rotWithShape="1">
          <a:blip r:embed="rId3">
            <a:extLst>
              <a:ext uri="{28A0092B-C50C-407E-A947-70E740481C1C}">
                <a14:useLocalDpi xmlns:a14="http://schemas.microsoft.com/office/drawing/2010/main" val="0"/>
              </a:ext>
            </a:extLst>
          </a:blip>
          <a:srcRect t="2868" b="2857"/>
          <a:stretch/>
        </p:blipFill>
        <p:spPr>
          <a:xfrm>
            <a:off x="5181600" y="3733800"/>
            <a:ext cx="3584556"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118425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F615EC8-41A9-FB44-A948-9AC097B470AC}"/>
              </a:ext>
            </a:extLst>
          </p:cNvPr>
          <p:cNvSpPr/>
          <p:nvPr/>
        </p:nvSpPr>
        <p:spPr>
          <a:xfrm>
            <a:off x="0" y="676039"/>
            <a:ext cx="9155741" cy="576339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2" name="Title 1"/>
          <p:cNvSpPr>
            <a:spLocks noGrp="1"/>
          </p:cNvSpPr>
          <p:nvPr>
            <p:ph type="title"/>
          </p:nvPr>
        </p:nvSpPr>
        <p:spPr/>
        <p:txBody>
          <a:bodyPr numCol="1"/>
          <a:lstStyle/>
          <a:p>
            <a:r>
              <a:rPr lang="en-US" dirty="0"/>
              <a:t>But remember</a:t>
            </a:r>
            <a:r>
              <a:rPr lang="is-IS" dirty="0"/>
              <a:t>…</a:t>
            </a:r>
            <a:endParaRPr lang="en-US" dirty="0"/>
          </a:p>
        </p:txBody>
      </p:sp>
      <p:sp>
        <p:nvSpPr>
          <p:cNvPr id="10" name="Content Placeholder 2"/>
          <p:cNvSpPr txBox="1">
            <a:spLocks/>
          </p:cNvSpPr>
          <p:nvPr/>
        </p:nvSpPr>
        <p:spPr>
          <a:xfrm>
            <a:off x="920270" y="4876800"/>
            <a:ext cx="7315200" cy="1370918"/>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ctr">
              <a:spcBef>
                <a:spcPts val="0"/>
              </a:spcBef>
              <a:buFont typeface="Arial" panose="020B0604020202020204" pitchFamily="34" charset="0"/>
              <a:buNone/>
            </a:pPr>
            <a:r>
              <a:rPr lang="en-US" altLang="en" sz="3600" i="1" dirty="0">
                <a:solidFill>
                  <a:schemeClr val="bg1"/>
                </a:solidFill>
                <a:latin typeface="Arial" panose="020B0604020202020204" pitchFamily="34" charset="0"/>
                <a:ea typeface="Roboto" panose="02000000000000000000" pitchFamily="2" charset="0"/>
                <a:cs typeface="Arial" panose="020B0604020202020204" pitchFamily="34" charset="0"/>
              </a:rPr>
              <a:t>If you want to go fast, go alone. </a:t>
            </a:r>
          </a:p>
          <a:p>
            <a:pPr indent="0" algn="ctr">
              <a:spcBef>
                <a:spcPts val="0"/>
              </a:spcBef>
              <a:buFont typeface="Arial" panose="020B0604020202020204" pitchFamily="34" charset="0"/>
              <a:buNone/>
            </a:pPr>
            <a:r>
              <a:rPr lang="en-US" altLang="en" sz="3600" i="1" dirty="0">
                <a:solidFill>
                  <a:schemeClr val="bg1"/>
                </a:solidFill>
                <a:latin typeface="Arial" panose="020B0604020202020204" pitchFamily="34" charset="0"/>
                <a:ea typeface="Roboto" panose="02000000000000000000" pitchFamily="2" charset="0"/>
                <a:cs typeface="Arial" panose="020B0604020202020204" pitchFamily="34" charset="0"/>
              </a:rPr>
              <a:t>If you want to go far, go in a team.</a:t>
            </a:r>
            <a:endParaRPr lang="en" altLang="en" sz="3600"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3167" y="1145374"/>
            <a:ext cx="5049406" cy="3262092"/>
          </a:xfrm>
          <a:prstGeom prst="rect">
            <a:avLst/>
          </a:prstGeom>
        </p:spPr>
      </p:pic>
    </p:spTree>
    <p:extLst>
      <p:ext uri="{BB962C8B-B14F-4D97-AF65-F5344CB8AC3E}">
        <p14:creationId xmlns:p14="http://schemas.microsoft.com/office/powerpoint/2010/main" val="99069233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934200" cy="653854"/>
          </a:xfrm>
        </p:spPr>
        <p:txBody>
          <a:bodyPr numCol="1">
            <a:normAutofit/>
          </a:bodyPr>
          <a:lstStyle/>
          <a:p>
            <a:r>
              <a:rPr lang="en-US" dirty="0"/>
              <a:t>Google Fu – The Most Important Skill of All</a:t>
            </a:r>
          </a:p>
        </p:txBody>
      </p:sp>
      <p:sp>
        <p:nvSpPr>
          <p:cNvPr id="3" name="Rectangle 2"/>
          <p:cNvSpPr/>
          <p:nvPr/>
        </p:nvSpPr>
        <p:spPr>
          <a:xfrm>
            <a:off x="2667000" y="5638800"/>
            <a:ext cx="4519186" cy="646331"/>
          </a:xfrm>
          <a:prstGeom prst="rect">
            <a:avLst/>
          </a:prstGeom>
        </p:spPr>
        <p:txBody>
          <a:bodyPr wrap="none" numCol="1">
            <a:spAutoFit/>
          </a:bodyPr>
          <a:lstStyle/>
          <a:p>
            <a:r>
              <a:rPr lang="en-US" sz="3600" b="1" dirty="0">
                <a:latin typeface="Arial" panose="020B0604020202020204" pitchFamily="34" charset="0"/>
                <a:cs typeface="Arial" panose="020B0604020202020204" pitchFamily="34" charset="0"/>
                <a:hlinkClick r:id="rId3"/>
              </a:rPr>
              <a:t>What is Google Fu?</a:t>
            </a:r>
            <a:endParaRPr lang="en-US" sz="3600" b="1"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0DAF2D18-5118-4D4E-9F4F-9D831852D7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8" y="2003327"/>
            <a:ext cx="9144000" cy="2286000"/>
          </a:xfrm>
          <a:prstGeom prst="rect">
            <a:avLst/>
          </a:prstGeom>
        </p:spPr>
      </p:pic>
    </p:spTree>
    <p:extLst>
      <p:ext uri="{BB962C8B-B14F-4D97-AF65-F5344CB8AC3E}">
        <p14:creationId xmlns:p14="http://schemas.microsoft.com/office/powerpoint/2010/main" val="74698885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Course Structure</a:t>
            </a:r>
          </a:p>
        </p:txBody>
      </p:sp>
    </p:spTree>
    <p:extLst>
      <p:ext uri="{BB962C8B-B14F-4D97-AF65-F5344CB8AC3E}">
        <p14:creationId xmlns:p14="http://schemas.microsoft.com/office/powerpoint/2010/main" val="35209461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Daily Schedule</a:t>
            </a:r>
          </a:p>
        </p:txBody>
      </p:sp>
      <p:sp>
        <p:nvSpPr>
          <p:cNvPr id="4" name="Shape 70"/>
          <p:cNvSpPr txBox="1">
            <a:spLocks/>
          </p:cNvSpPr>
          <p:nvPr/>
        </p:nvSpPr>
        <p:spPr>
          <a:xfrm>
            <a:off x="98425" y="747991"/>
            <a:ext cx="8947150" cy="5568208"/>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 altLang="en" sz="2800" dirty="0">
                <a:latin typeface="Arial" panose="020B0604020202020204" pitchFamily="34" charset="0"/>
                <a:ea typeface="Roboto" panose="02000000000000000000" pitchFamily="2" charset="0"/>
                <a:cs typeface="Arial" panose="020B0604020202020204" pitchFamily="34" charset="0"/>
              </a:rPr>
              <a:t>For each class we’ll run through the following:</a:t>
            </a:r>
          </a:p>
          <a:p>
            <a:pPr marL="228600" indent="0">
              <a:spcBef>
                <a:spcPts val="0"/>
              </a:spcBef>
              <a:buNone/>
            </a:pPr>
            <a:endParaRPr lang="en" altLang="en" sz="15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Set Objectives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Brief Background Lecture</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Watch Me / Coding Demos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Code Discussions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In-Class Exercises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Project Work</a:t>
            </a:r>
          </a:p>
        </p:txBody>
      </p:sp>
    </p:spTree>
    <p:extLst>
      <p:ext uri="{BB962C8B-B14F-4D97-AF65-F5344CB8AC3E}">
        <p14:creationId xmlns:p14="http://schemas.microsoft.com/office/powerpoint/2010/main" val="134779734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Daily Schedule</a:t>
            </a:r>
          </a:p>
        </p:txBody>
      </p:sp>
      <p:sp>
        <p:nvSpPr>
          <p:cNvPr id="5" name="Shape 70"/>
          <p:cNvSpPr txBox="1">
            <a:spLocks/>
          </p:cNvSpPr>
          <p:nvPr/>
        </p:nvSpPr>
        <p:spPr>
          <a:xfrm>
            <a:off x="98425" y="747991"/>
            <a:ext cx="8947150" cy="3394500"/>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 altLang="en" sz="2800" dirty="0">
                <a:latin typeface="Arial" panose="020B0604020202020204" pitchFamily="34" charset="0"/>
                <a:ea typeface="Roboto" panose="02000000000000000000" pitchFamily="2" charset="0"/>
                <a:cs typeface="Arial" panose="020B0604020202020204" pitchFamily="34" charset="0"/>
              </a:rPr>
              <a:t>For each class we’ll run through the following:</a:t>
            </a:r>
          </a:p>
          <a:p>
            <a:pPr marL="228600" indent="0">
              <a:spcBef>
                <a:spcPts val="0"/>
              </a:spcBef>
              <a:buNone/>
            </a:pPr>
            <a:endParaRPr lang="en" altLang="en" sz="15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Set Objectives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Brief Background Lecture</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Watch Me / Coding Demos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Code Discussions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In-Class Exercises</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Project Work</a:t>
            </a:r>
          </a:p>
        </p:txBody>
      </p:sp>
      <p:sp>
        <p:nvSpPr>
          <p:cNvPr id="6" name="Rectangle 5"/>
          <p:cNvSpPr/>
          <p:nvPr/>
        </p:nvSpPr>
        <p:spPr>
          <a:xfrm>
            <a:off x="304801" y="3981690"/>
            <a:ext cx="3746703" cy="2334509"/>
          </a:xfrm>
          <a:prstGeom prst="rect">
            <a:avLst/>
          </a:pr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latin typeface="Arial" panose="020B0604020202020204" pitchFamily="34" charset="0"/>
              <a:cs typeface="Arial" panose="020B0604020202020204" pitchFamily="34" charset="0"/>
            </a:endParaRPr>
          </a:p>
        </p:txBody>
      </p:sp>
      <p:sp>
        <p:nvSpPr>
          <p:cNvPr id="7" name="TextBox 6"/>
          <p:cNvSpPr txBox="1"/>
          <p:nvPr/>
        </p:nvSpPr>
        <p:spPr>
          <a:xfrm>
            <a:off x="4114800" y="4770099"/>
            <a:ext cx="4977645" cy="523220"/>
          </a:xfrm>
          <a:prstGeom prst="rect">
            <a:avLst/>
          </a:prstGeom>
          <a:noFill/>
        </p:spPr>
        <p:txBody>
          <a:bodyPr wrap="none" numCol="1" rtlCol="0">
            <a:spAutoFit/>
          </a:bodyPr>
          <a:lstStyle/>
          <a:p>
            <a:pPr algn="ctr"/>
            <a:r>
              <a:rPr lang="en-US" sz="2800" b="1" u="sng" dirty="0">
                <a:solidFill>
                  <a:srgbClr val="C00000"/>
                </a:solidFill>
                <a:latin typeface="Arial" panose="020B0604020202020204" pitchFamily="34" charset="0"/>
                <a:cs typeface="Arial" panose="020B0604020202020204" pitchFamily="34" charset="0"/>
              </a:rPr>
              <a:t>The Super Important Stuff!!!</a:t>
            </a:r>
          </a:p>
        </p:txBody>
      </p:sp>
      <p:sp>
        <p:nvSpPr>
          <p:cNvPr id="8" name="TextBox 7"/>
          <p:cNvSpPr txBox="1"/>
          <p:nvPr/>
        </p:nvSpPr>
        <p:spPr>
          <a:xfrm>
            <a:off x="4779502" y="5364612"/>
            <a:ext cx="3648243" cy="523220"/>
          </a:xfrm>
          <a:prstGeom prst="rect">
            <a:avLst/>
          </a:prstGeom>
          <a:noFill/>
        </p:spPr>
        <p:txBody>
          <a:bodyPr wrap="none" numCol="1" rtlCol="0">
            <a:spAutoFit/>
          </a:bodyPr>
          <a:lstStyle/>
          <a:p>
            <a:pPr algn="ctr"/>
            <a:r>
              <a:rPr lang="en-US" sz="2800" i="1" dirty="0">
                <a:solidFill>
                  <a:srgbClr val="C00000"/>
                </a:solidFill>
                <a:latin typeface="Arial" panose="020B0604020202020204" pitchFamily="34" charset="0"/>
                <a:cs typeface="Arial" panose="020B0604020202020204" pitchFamily="34" charset="0"/>
              </a:rPr>
              <a:t>i.e. Always be coding!</a:t>
            </a:r>
          </a:p>
        </p:txBody>
      </p:sp>
    </p:spTree>
    <p:extLst>
      <p:ext uri="{BB962C8B-B14F-4D97-AF65-F5344CB8AC3E}">
        <p14:creationId xmlns:p14="http://schemas.microsoft.com/office/powerpoint/2010/main" val="372326708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041195-B1CB-D54F-A58A-D2D92D0A2AB3}"/>
              </a:ext>
            </a:extLst>
          </p:cNvPr>
          <p:cNvPicPr>
            <a:picLocks noChangeAspect="1"/>
          </p:cNvPicPr>
          <p:nvPr/>
        </p:nvPicPr>
        <p:blipFill rotWithShape="1">
          <a:blip r:embed="rId3"/>
          <a:srcRect l="10222" t="371" r="13110" b="-373"/>
          <a:stretch/>
        </p:blipFill>
        <p:spPr>
          <a:xfrm>
            <a:off x="22" y="10"/>
            <a:ext cx="9143977" cy="6857988"/>
          </a:xfrm>
          <a:prstGeom prst="rect">
            <a:avLst/>
          </a:prstGeom>
        </p:spPr>
      </p:pic>
      <p:sp>
        <p:nvSpPr>
          <p:cNvPr id="2" name="Title 1"/>
          <p:cNvSpPr>
            <a:spLocks noGrp="1"/>
          </p:cNvSpPr>
          <p:nvPr>
            <p:ph type="title"/>
          </p:nvPr>
        </p:nvSpPr>
        <p:spPr>
          <a:xfrm>
            <a:off x="2133600" y="-38100"/>
            <a:ext cx="8408194" cy="571500"/>
          </a:xfrm>
        </p:spPr>
        <p:txBody>
          <a:bodyPr vert="horz" lIns="91440" tIns="45720" rIns="91440" bIns="45720" numCol="1" rtlCol="0" anchor="ctr">
            <a:normAutofit/>
          </a:bodyPr>
          <a:lstStyle/>
          <a:p>
            <a:pPr algn="ctr"/>
            <a:r>
              <a:rPr lang="en-US" sz="3100" dirty="0">
                <a:solidFill>
                  <a:schemeClr val="tx1">
                    <a:lumMod val="85000"/>
                    <a:lumOff val="15000"/>
                  </a:schemeClr>
                </a:solidFill>
                <a:latin typeface="+mj-lt"/>
                <a:cs typeface="+mj-cs"/>
              </a:rPr>
              <a:t>More about </a:t>
            </a:r>
            <a:r>
              <a:rPr lang="en-US" sz="3100" dirty="0" err="1">
                <a:solidFill>
                  <a:schemeClr val="tx1">
                    <a:lumMod val="85000"/>
                    <a:lumOff val="15000"/>
                  </a:schemeClr>
                </a:solidFill>
                <a:latin typeface="+mj-lt"/>
                <a:cs typeface="+mj-cs"/>
              </a:rPr>
              <a:t>Yoan</a:t>
            </a:r>
            <a:endParaRPr lang="en-US" sz="3100" dirty="0">
              <a:solidFill>
                <a:schemeClr val="tx1">
                  <a:lumMod val="85000"/>
                  <a:lumOff val="15000"/>
                </a:schemeClr>
              </a:solidFill>
              <a:latin typeface="+mj-lt"/>
              <a:cs typeface="+mj-cs"/>
            </a:endParaRPr>
          </a:p>
        </p:txBody>
      </p:sp>
      <p:sp>
        <p:nvSpPr>
          <p:cNvPr id="9" name="Rectangle 8">
            <a:extLst>
              <a:ext uri="{FF2B5EF4-FFF2-40B4-BE49-F238E27FC236}">
                <a16:creationId xmlns:a16="http://schemas.microsoft.com/office/drawing/2014/main" id="{831C6566-60DA-A641-9E66-E0672995E637}"/>
              </a:ext>
            </a:extLst>
          </p:cNvPr>
          <p:cNvSpPr/>
          <p:nvPr/>
        </p:nvSpPr>
        <p:spPr>
          <a:xfrm>
            <a:off x="4453217" y="3244334"/>
            <a:ext cx="237566" cy="369332"/>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151848453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Pre-Work</a:t>
            </a:r>
          </a:p>
        </p:txBody>
      </p:sp>
    </p:spTree>
    <p:extLst>
      <p:ext uri="{BB962C8B-B14F-4D97-AF65-F5344CB8AC3E}">
        <p14:creationId xmlns:p14="http://schemas.microsoft.com/office/powerpoint/2010/main" val="2330790028"/>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Software Checklist</a:t>
            </a:r>
          </a:p>
        </p:txBody>
      </p:sp>
      <p:sp>
        <p:nvSpPr>
          <p:cNvPr id="4" name="Shape 70"/>
          <p:cNvSpPr txBox="1">
            <a:spLocks/>
          </p:cNvSpPr>
          <p:nvPr/>
        </p:nvSpPr>
        <p:spPr>
          <a:xfrm>
            <a:off x="98425" y="747990"/>
            <a:ext cx="8947150" cy="5348009"/>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endParaRPr lang="en" altLang="en" sz="1500" b="1"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r>
              <a:rPr lang="en" altLang="en" sz="2800" dirty="0">
                <a:latin typeface="Arial" panose="020B0604020202020204" pitchFamily="34" charset="0"/>
                <a:ea typeface="Roboto" panose="02000000000000000000" pitchFamily="2" charset="0"/>
                <a:cs typeface="Arial" panose="020B0604020202020204" pitchFamily="34" charset="0"/>
              </a:rPr>
              <a:t>At this point, you should have each of these installed:</a:t>
            </a: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Slack </a:t>
            </a: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a:t>
            </a:r>
            <a:r>
              <a:rPr lang="en-US" altLang="en" sz="2800">
                <a:latin typeface="Arial" panose="020B0604020202020204" pitchFamily="34" charset="0"/>
                <a:ea typeface="Roboto" panose="02000000000000000000" pitchFamily="2" charset="0"/>
                <a:cs typeface="Arial" panose="020B0604020202020204" pitchFamily="34" charset="0"/>
              </a:rPr>
              <a:t>Visual Studio Code</a:t>
            </a: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Git for Version Control</a:t>
            </a: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Git Bash (Windows) or Terminal (Mac)</a:t>
            </a: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Node.js</a:t>
            </a: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Heroku-</a:t>
            </a:r>
            <a:r>
              <a:rPr lang="en-US" altLang="en" sz="2800" dirty="0">
                <a:latin typeface="Arial" panose="020B0604020202020204" pitchFamily="34" charset="0"/>
                <a:ea typeface="Roboto" panose="02000000000000000000" pitchFamily="2" charset="0"/>
                <a:cs typeface="Arial" panose="020B0604020202020204" pitchFamily="34" charset="0"/>
              </a:rPr>
              <a:t>CLI</a:t>
            </a: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Google Chrome</a:t>
            </a: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83372950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Accounts Checklist</a:t>
            </a:r>
          </a:p>
        </p:txBody>
      </p:sp>
      <p:sp>
        <p:nvSpPr>
          <p:cNvPr id="5" name="Shape 70"/>
          <p:cNvSpPr txBox="1">
            <a:spLocks/>
          </p:cNvSpPr>
          <p:nvPr/>
        </p:nvSpPr>
        <p:spPr>
          <a:xfrm>
            <a:off x="98425" y="914400"/>
            <a:ext cx="8947150" cy="3394500"/>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 altLang="en" sz="2800" dirty="0">
                <a:latin typeface="Arial" panose="020B0604020202020204" pitchFamily="34" charset="0"/>
                <a:ea typeface="Roboto" panose="02000000000000000000" pitchFamily="2" charset="0"/>
                <a:cs typeface="Arial" panose="020B0604020202020204" pitchFamily="34" charset="0"/>
              </a:rPr>
              <a:t>You should also now have accounts for:</a:t>
            </a: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GitHub (with SSH Integration)</a:t>
            </a:r>
          </a:p>
          <a:p>
            <a:pPr marL="685800" indent="-457200">
              <a:spcBef>
                <a:spcPts val="0"/>
              </a:spcBef>
              <a:buFont typeface="Wingdings" panose="05000000000000000000" pitchFamily="2" charset="2"/>
              <a:buChar char="q"/>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Heroku</a:t>
            </a:r>
          </a:p>
          <a:p>
            <a:pPr marL="685800" indent="-457200">
              <a:spcBef>
                <a:spcPts val="0"/>
              </a:spcBef>
              <a:buFont typeface="Wingdings" panose="05000000000000000000" pitchFamily="2" charset="2"/>
              <a:buChar char="q"/>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LinkedIn</a:t>
            </a:r>
          </a:p>
          <a:p>
            <a:pPr marL="685800" indent="-457200">
              <a:spcBef>
                <a:spcPts val="0"/>
              </a:spcBef>
              <a:buFont typeface="Wingdings" panose="05000000000000000000" pitchFamily="2" charset="2"/>
              <a:buChar char="q"/>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r>
              <a:rPr lang="en" altLang="en" sz="2800" dirty="0">
                <a:latin typeface="Arial" panose="020B0604020202020204" pitchFamily="34" charset="0"/>
                <a:ea typeface="Roboto" panose="02000000000000000000" pitchFamily="2" charset="0"/>
                <a:cs typeface="Arial" panose="020B0604020202020204" pitchFamily="34" charset="0"/>
              </a:rPr>
              <a:t> Stack Overflow</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13706256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Self-Check</a:t>
            </a:r>
          </a:p>
        </p:txBody>
      </p:sp>
      <p:sp>
        <p:nvSpPr>
          <p:cNvPr id="4" name="Shape 70"/>
          <p:cNvSpPr txBox="1">
            <a:spLocks/>
          </p:cNvSpPr>
          <p:nvPr/>
        </p:nvSpPr>
        <p:spPr>
          <a:xfrm>
            <a:off x="98425" y="914400"/>
            <a:ext cx="8947150" cy="3394500"/>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 altLang="en" sz="2800" dirty="0">
                <a:latin typeface="Arial" panose="020B0604020202020204" pitchFamily="34" charset="0"/>
                <a:ea typeface="Roboto" panose="02000000000000000000" pitchFamily="2" charset="0"/>
                <a:cs typeface="Arial" panose="020B0604020202020204" pitchFamily="34" charset="0"/>
              </a:rPr>
              <a:t>Let’s do some quick checks of the following</a:t>
            </a: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ü"/>
            </a:pPr>
            <a:r>
              <a:rPr lang="en-US" altLang="en" sz="2800" dirty="0">
                <a:latin typeface="Arial" panose="020B0604020202020204" pitchFamily="34" charset="0"/>
                <a:ea typeface="Roboto" panose="02000000000000000000" pitchFamily="2" charset="0"/>
                <a:cs typeface="Arial" panose="020B0604020202020204" pitchFamily="34" charset="0"/>
              </a:rPr>
              <a:t>Visual Studio Code </a:t>
            </a:r>
            <a:r>
              <a:rPr lang="en" altLang="en" sz="2800" dirty="0">
                <a:latin typeface="Arial" panose="020B0604020202020204" pitchFamily="34" charset="0"/>
                <a:ea typeface="Roboto" panose="02000000000000000000" pitchFamily="2" charset="0"/>
                <a:cs typeface="Arial" panose="020B0604020202020204" pitchFamily="34" charset="0"/>
              </a:rPr>
              <a:t>Check</a:t>
            </a:r>
          </a:p>
          <a:p>
            <a:pPr marL="685800" indent="-457200">
              <a:spcBef>
                <a:spcPts val="0"/>
              </a:spcBef>
              <a:buFont typeface="Wingdings" panose="05000000000000000000" pitchFamily="2" charset="2"/>
              <a:buChar char="ü"/>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ü"/>
            </a:pPr>
            <a:r>
              <a:rPr lang="en" altLang="en" sz="2800" dirty="0">
                <a:latin typeface="Arial" panose="020B0604020202020204" pitchFamily="34" charset="0"/>
                <a:ea typeface="Roboto" panose="02000000000000000000" pitchFamily="2" charset="0"/>
                <a:cs typeface="Arial" panose="020B0604020202020204" pitchFamily="34" charset="0"/>
              </a:rPr>
              <a:t>Git Bash / Terminal Check</a:t>
            </a:r>
          </a:p>
          <a:p>
            <a:pPr marL="685800" indent="-457200">
              <a:spcBef>
                <a:spcPts val="0"/>
              </a:spcBef>
              <a:buFont typeface="Wingdings" panose="05000000000000000000" pitchFamily="2" charset="2"/>
              <a:buChar char="ü"/>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ü"/>
            </a:pPr>
            <a:r>
              <a:rPr lang="en" altLang="en" sz="2800" dirty="0">
                <a:latin typeface="Arial" panose="020B0604020202020204" pitchFamily="34" charset="0"/>
                <a:ea typeface="Roboto" panose="02000000000000000000" pitchFamily="2" charset="0"/>
                <a:cs typeface="Arial" panose="020B0604020202020204" pitchFamily="34" charset="0"/>
              </a:rPr>
              <a:t>Node Check</a:t>
            </a:r>
          </a:p>
          <a:p>
            <a:pPr marL="685800" indent="-457200">
              <a:spcBef>
                <a:spcPts val="0"/>
              </a:spcBef>
              <a:buFont typeface="Wingdings" panose="05000000000000000000" pitchFamily="2" charset="2"/>
              <a:buChar char="ü"/>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ü"/>
            </a:pPr>
            <a:r>
              <a:rPr lang="en" altLang="en" sz="2800" dirty="0">
                <a:latin typeface="Arial" panose="020B0604020202020204" pitchFamily="34" charset="0"/>
                <a:ea typeface="Roboto" panose="02000000000000000000" pitchFamily="2" charset="0"/>
                <a:cs typeface="Arial" panose="020B0604020202020204" pitchFamily="34" charset="0"/>
              </a:rPr>
              <a:t>Git Check</a:t>
            </a:r>
          </a:p>
          <a:p>
            <a:pPr marL="685800" indent="-457200">
              <a:spcBef>
                <a:spcPts val="0"/>
              </a:spcBef>
              <a:buFont typeface="Wingdings" panose="05000000000000000000" pitchFamily="2" charset="2"/>
              <a:buChar char="ü"/>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ü"/>
            </a:pPr>
            <a:r>
              <a:rPr lang="en" altLang="en" sz="2800" dirty="0">
                <a:latin typeface="Arial" panose="020B0604020202020204" pitchFamily="34" charset="0"/>
                <a:ea typeface="Roboto" panose="02000000000000000000" pitchFamily="2" charset="0"/>
                <a:cs typeface="Arial" panose="020B0604020202020204" pitchFamily="34" charset="0"/>
              </a:rPr>
              <a:t>Heroku Check</a:t>
            </a:r>
          </a:p>
          <a:p>
            <a:pPr marL="685800" indent="-457200">
              <a:spcBef>
                <a:spcPts val="0"/>
              </a:spcBef>
              <a:buFont typeface="Wingdings" panose="05000000000000000000" pitchFamily="2" charset="2"/>
              <a:buChar char="q"/>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buFont typeface="Wingdings" panose="05000000000000000000" pitchFamily="2" charset="2"/>
              <a:buChar char="q"/>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122447650"/>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Let’s Get </a:t>
            </a:r>
            <a:r>
              <a:rPr lang="en-US" dirty="0" err="1"/>
              <a:t>Crackin</a:t>
            </a:r>
            <a:r>
              <a:rPr lang="en-US" dirty="0"/>
              <a:t>!</a:t>
            </a:r>
          </a:p>
        </p:txBody>
      </p:sp>
    </p:spTree>
    <p:extLst>
      <p:ext uri="{BB962C8B-B14F-4D97-AF65-F5344CB8AC3E}">
        <p14:creationId xmlns:p14="http://schemas.microsoft.com/office/powerpoint/2010/main" val="3729688258"/>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Intro to Console / Terminal</a:t>
            </a:r>
          </a:p>
        </p:txBody>
      </p:sp>
      <p:pic>
        <p:nvPicPr>
          <p:cNvPr id="4" name="Picture 4" descr="http://cdn.osxdaily.com/wp-content/uploads/2013/02/better-looking-terminal-mac-os-x.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990600" y="847004"/>
            <a:ext cx="7620000" cy="5469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530882"/>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INSTRUCTOR DEMO</a:t>
            </a:r>
          </a:p>
        </p:txBody>
      </p:sp>
      <p:sp>
        <p:nvSpPr>
          <p:cNvPr id="5" name="Title 1"/>
          <p:cNvSpPr txBox="1">
            <a:spLocks/>
          </p:cNvSpPr>
          <p:nvPr/>
        </p:nvSpPr>
        <p:spPr>
          <a:xfrm>
            <a:off x="304800" y="1447800"/>
            <a:ext cx="8534400" cy="3429000"/>
          </a:xfrm>
          <a:prstGeom prst="rect">
            <a:avLst/>
          </a:prstGeom>
          <a:ln>
            <a:solidFill>
              <a:schemeClr val="accent1"/>
            </a:solidFill>
          </a:ln>
        </p:spPr>
        <p:txBody>
          <a:bodyPr vert="horz" lIns="91440" tIns="45720" rIns="91440" bIns="45720" numCol="1"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Instructor: Demo </a:t>
            </a:r>
          </a:p>
          <a:p>
            <a:r>
              <a:rPr lang="en-US" sz="3600" i="1" dirty="0">
                <a:latin typeface="Arial" panose="020B0604020202020204" pitchFamily="34" charset="0"/>
                <a:ea typeface="Roboto" panose="02000000000000000000" pitchFamily="2" charset="0"/>
                <a:cs typeface="Arial" panose="020B0604020202020204" pitchFamily="34" charset="0"/>
              </a:rPr>
              <a:t>(1-ConsoleCommands) </a:t>
            </a:r>
          </a:p>
        </p:txBody>
      </p:sp>
    </p:spTree>
    <p:extLst>
      <p:ext uri="{BB962C8B-B14F-4D97-AF65-F5344CB8AC3E}">
        <p14:creationId xmlns:p14="http://schemas.microsoft.com/office/powerpoint/2010/main" val="23017906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lang="en-US" dirty="0"/>
              <a:t>&gt; YOUR TURN!</a:t>
            </a:r>
          </a:p>
        </p:txBody>
      </p:sp>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latin typeface="Arial" panose="020B0604020202020204" pitchFamily="34" charset="0"/>
              <a:cs typeface="Arial" panose="020B0604020202020204" pitchFamily="34" charset="0"/>
            </a:endParaRPr>
          </a:p>
        </p:txBody>
      </p:sp>
      <p:sp>
        <p:nvSpPr>
          <p:cNvPr id="9" name="TextBox 8"/>
          <p:cNvSpPr txBox="1"/>
          <p:nvPr/>
        </p:nvSpPr>
        <p:spPr>
          <a:xfrm>
            <a:off x="304800" y="914400"/>
            <a:ext cx="8686800" cy="4093428"/>
          </a:xfrm>
          <a:prstGeom prst="rect">
            <a:avLst/>
          </a:prstGeom>
          <a:noFill/>
        </p:spPr>
        <p:txBody>
          <a:bodyPr wrap="square" numCol="1" rtlCol="0">
            <a:spAutoFit/>
          </a:bodyPr>
          <a:lstStyle/>
          <a:p>
            <a:r>
              <a:rPr lang="en-US" sz="2000" b="1" dirty="0">
                <a:latin typeface="Arial" panose="020B0604020202020204" pitchFamily="34" charset="0"/>
                <a:ea typeface="Roboto" pitchFamily="2" charset="0"/>
                <a:cs typeface="Arial" panose="020B0604020202020204" pitchFamily="34" charset="0"/>
              </a:rPr>
              <a:t>Assignment:</a:t>
            </a:r>
          </a:p>
          <a:p>
            <a:endParaRPr lang="en-US" sz="2000" b="1" u="sng" dirty="0">
              <a:latin typeface="Arial" panose="020B0604020202020204" pitchFamily="34" charset="0"/>
              <a:ea typeface="Roboto" pitchFamily="2" charset="0"/>
              <a:cs typeface="Arial" panose="020B0604020202020204" pitchFamily="34" charset="0"/>
            </a:endParaRPr>
          </a:p>
          <a:p>
            <a:pPr marL="800100" lvl="1" indent="-34290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Make a folder on your desktop named code.</a:t>
            </a:r>
          </a:p>
          <a:p>
            <a:pPr lvl="1"/>
            <a:endParaRPr lang="en-US" sz="2000" b="1" dirty="0">
              <a:latin typeface="Arial" panose="020B0604020202020204" pitchFamily="34" charset="0"/>
              <a:ea typeface="Roboto" pitchFamily="2" charset="0"/>
              <a:cs typeface="Arial" panose="020B0604020202020204" pitchFamily="34" charset="0"/>
            </a:endParaRPr>
          </a:p>
          <a:p>
            <a:pPr marL="800100" lvl="1" indent="-34290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Put all of your code that you do inside of that folder.</a:t>
            </a:r>
          </a:p>
          <a:p>
            <a:pPr marL="800100" lvl="1" indent="-342900">
              <a:buFont typeface="Arial" panose="020B0604020202020204" pitchFamily="34" charset="0"/>
              <a:buChar char="•"/>
            </a:pPr>
            <a:endParaRPr lang="en-US" sz="2000" b="1" dirty="0">
              <a:latin typeface="Arial" panose="020B0604020202020204" pitchFamily="34" charset="0"/>
              <a:ea typeface="Roboto" pitchFamily="2" charset="0"/>
              <a:cs typeface="Arial" panose="020B0604020202020204" pitchFamily="34" charset="0"/>
            </a:endParaRPr>
          </a:p>
          <a:p>
            <a:r>
              <a:rPr lang="en-US" sz="2000" b="1" dirty="0">
                <a:latin typeface="Arial" panose="020B0604020202020204" pitchFamily="34" charset="0"/>
                <a:ea typeface="Roboto" pitchFamily="2" charset="0"/>
                <a:cs typeface="Arial" panose="020B0604020202020204" pitchFamily="34" charset="0"/>
              </a:rPr>
              <a:t>Best Practices:</a:t>
            </a:r>
          </a:p>
          <a:p>
            <a:pPr marL="342900" indent="-342900">
              <a:buFont typeface="Arial" panose="020B0604020202020204" pitchFamily="34" charset="0"/>
              <a:buChar char="•"/>
            </a:pPr>
            <a:endParaRPr lang="en-US" sz="2000" b="1" dirty="0">
              <a:latin typeface="Arial" panose="020B0604020202020204" pitchFamily="34" charset="0"/>
              <a:ea typeface="Roboto" pitchFamily="2" charset="0"/>
              <a:cs typeface="Arial" panose="020B0604020202020204" pitchFamily="34" charset="0"/>
            </a:endParaRPr>
          </a:p>
          <a:p>
            <a:pPr marL="800100" lvl="1" indent="-34290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Always use lowercase for folder and file names.</a:t>
            </a:r>
          </a:p>
          <a:p>
            <a:pPr marL="800100" lvl="1" indent="-34290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pPr marL="800100" lvl="1" indent="-34290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Never put in spaces in your folder and file names.</a:t>
            </a:r>
          </a:p>
          <a:p>
            <a:pPr marL="800100" lvl="1" indent="-34290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pPr marL="800100" lvl="1" indent="-34290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Use dashes to separate.</a:t>
            </a:r>
          </a:p>
        </p:txBody>
      </p:sp>
      <p:sp>
        <p:nvSpPr>
          <p:cNvPr id="5" name="TextBox 4"/>
          <p:cNvSpPr txBox="1"/>
          <p:nvPr/>
        </p:nvSpPr>
        <p:spPr>
          <a:xfrm>
            <a:off x="2895600" y="124825"/>
            <a:ext cx="6096000" cy="369332"/>
          </a:xfrm>
          <a:prstGeom prst="rect">
            <a:avLst/>
          </a:prstGeom>
          <a:noFill/>
        </p:spPr>
        <p:txBody>
          <a:bodyPr wrap="square" numCol="1" rtlCol="0">
            <a:spAutoFit/>
          </a:bodyPr>
          <a:lstStyle/>
          <a:p>
            <a:pPr algn="r"/>
            <a:r>
              <a:rPr lang="en-US" b="1" dirty="0">
                <a:latin typeface="Arial" panose="020B0604020202020204" pitchFamily="34" charset="0"/>
                <a:ea typeface="Roboto" pitchFamily="2" charset="0"/>
                <a:cs typeface="Arial" panose="020B0604020202020204" pitchFamily="34" charset="0"/>
              </a:rPr>
              <a:t>Activity: </a:t>
            </a:r>
            <a:r>
              <a:rPr lang="en-US" dirty="0">
                <a:latin typeface="Arial" panose="020B0604020202020204" pitchFamily="34" charset="0"/>
                <a:ea typeface="Roboto" pitchFamily="2" charset="0"/>
                <a:cs typeface="Arial" panose="020B0604020202020204" pitchFamily="34" charset="0"/>
              </a:rPr>
              <a:t>Get Situated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1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03369377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lang="en-US" dirty="0"/>
              <a:t>&gt; YOUR TURN!</a:t>
            </a:r>
          </a:p>
        </p:txBody>
      </p:sp>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latin typeface="Arial" panose="020B0604020202020204" pitchFamily="34" charset="0"/>
              <a:cs typeface="Arial" panose="020B0604020202020204" pitchFamily="34" charset="0"/>
            </a:endParaRPr>
          </a:p>
        </p:txBody>
      </p:sp>
      <p:sp>
        <p:nvSpPr>
          <p:cNvPr id="9" name="TextBox 8"/>
          <p:cNvSpPr txBox="1"/>
          <p:nvPr/>
        </p:nvSpPr>
        <p:spPr>
          <a:xfrm>
            <a:off x="304800" y="914400"/>
            <a:ext cx="8686800" cy="5632311"/>
          </a:xfrm>
          <a:prstGeom prst="rect">
            <a:avLst/>
          </a:prstGeom>
          <a:noFill/>
        </p:spPr>
        <p:txBody>
          <a:bodyPr wrap="square" numCol="1" rtlCol="0">
            <a:spAutoFit/>
          </a:bodyPr>
          <a:lstStyle/>
          <a:p>
            <a:r>
              <a:rPr lang="en-US" sz="2000" b="1" dirty="0">
                <a:latin typeface="Arial" panose="020B0604020202020204" pitchFamily="34" charset="0"/>
                <a:ea typeface="Roboto" pitchFamily="2" charset="0"/>
                <a:cs typeface="Arial" panose="020B0604020202020204" pitchFamily="34" charset="0"/>
              </a:rPr>
              <a:t>Assignment:</a:t>
            </a:r>
          </a:p>
          <a:p>
            <a:endParaRPr lang="en-US" sz="2000" b="1" dirty="0">
              <a:latin typeface="Arial" panose="020B0604020202020204" pitchFamily="34" charset="0"/>
              <a:ea typeface="Roboto" pitchFamily="2" charset="0"/>
              <a:cs typeface="Arial" panose="020B0604020202020204" pitchFamily="34" charset="0"/>
            </a:endParaRPr>
          </a:p>
          <a:p>
            <a:r>
              <a:rPr lang="en-US" sz="2000" dirty="0">
                <a:latin typeface="Arial" panose="020B0604020202020204" pitchFamily="34" charset="0"/>
                <a:ea typeface="Roboto" pitchFamily="2" charset="0"/>
                <a:cs typeface="Arial" panose="020B0604020202020204" pitchFamily="34" charset="0"/>
              </a:rPr>
              <a:t>From the Terminal / Console and using only the command line, create:</a:t>
            </a:r>
          </a:p>
          <a:p>
            <a:endParaRPr lang="en-US" sz="2000" dirty="0">
              <a:latin typeface="Arial" panose="020B0604020202020204" pitchFamily="34" charset="0"/>
              <a:ea typeface="Roboto" pitchFamily="2" charset="0"/>
              <a:cs typeface="Arial" panose="020B0604020202020204" pitchFamily="34" charset="0"/>
            </a:endParaRPr>
          </a:p>
          <a:p>
            <a:pPr marL="742950" lvl="1" indent="-28575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A new folder with the name of </a:t>
            </a:r>
            <a:r>
              <a:rPr lang="en-US" sz="2000" dirty="0" err="1">
                <a:latin typeface="Arial" panose="020B0604020202020204" pitchFamily="34" charset="0"/>
                <a:ea typeface="Roboto" pitchFamily="2" charset="0"/>
                <a:cs typeface="Arial" panose="020B0604020202020204" pitchFamily="34" charset="0"/>
              </a:rPr>
              <a:t>first_day_stuff</a:t>
            </a:r>
            <a:r>
              <a:rPr lang="en-US" sz="2000" dirty="0">
                <a:latin typeface="Arial" panose="020B0604020202020204" pitchFamily="34" charset="0"/>
                <a:ea typeface="Roboto" pitchFamily="2" charset="0"/>
                <a:cs typeface="Arial" panose="020B0604020202020204" pitchFamily="34" charset="0"/>
              </a:rPr>
              <a:t>.</a:t>
            </a:r>
          </a:p>
          <a:p>
            <a:pPr marL="742950" lvl="1" indent="-28575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pPr marL="742950" lvl="1" indent="-28575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A new HTML file with the name of </a:t>
            </a:r>
            <a:r>
              <a:rPr lang="en-US" sz="2000" dirty="0" err="1">
                <a:latin typeface="Arial" panose="020B0604020202020204" pitchFamily="34" charset="0"/>
                <a:ea typeface="Roboto" pitchFamily="2" charset="0"/>
                <a:cs typeface="Arial" panose="020B0604020202020204" pitchFamily="34" charset="0"/>
              </a:rPr>
              <a:t>first_day.html</a:t>
            </a:r>
            <a:r>
              <a:rPr lang="en-US" sz="2000" dirty="0">
                <a:latin typeface="Arial" panose="020B0604020202020204" pitchFamily="34" charset="0"/>
                <a:ea typeface="Roboto" pitchFamily="2" charset="0"/>
                <a:cs typeface="Arial" panose="020B0604020202020204" pitchFamily="34" charset="0"/>
              </a:rPr>
              <a:t>.</a:t>
            </a:r>
          </a:p>
          <a:p>
            <a:pPr marL="742950" lvl="1" indent="-28575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pPr marL="742950" lvl="1" indent="-28575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Open the current folder containing the new HTML file.</a:t>
            </a:r>
          </a:p>
          <a:p>
            <a:endParaRPr lang="en-US" sz="2000" dirty="0">
              <a:latin typeface="Arial" panose="020B0604020202020204" pitchFamily="34" charset="0"/>
              <a:ea typeface="Roboto" pitchFamily="2" charset="0"/>
              <a:cs typeface="Arial" panose="020B0604020202020204" pitchFamily="34" charset="0"/>
            </a:endParaRPr>
          </a:p>
          <a:p>
            <a:r>
              <a:rPr lang="en-US" sz="2000" b="1" dirty="0">
                <a:latin typeface="Arial" panose="020B0604020202020204" pitchFamily="34" charset="0"/>
                <a:ea typeface="Roboto" pitchFamily="2" charset="0"/>
                <a:cs typeface="Arial" panose="020B0604020202020204" pitchFamily="34" charset="0"/>
              </a:rPr>
              <a:t>Bonus:</a:t>
            </a:r>
          </a:p>
          <a:p>
            <a:pPr marL="742950" lvl="1" indent="-28575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Create multiple directories/folders with the names </a:t>
            </a:r>
            <a:r>
              <a:rPr lang="en-US" sz="2000" dirty="0" err="1">
                <a:latin typeface="Arial" panose="020B0604020202020204" pitchFamily="34" charset="0"/>
                <a:ea typeface="Roboto" pitchFamily="2" charset="0"/>
                <a:cs typeface="Arial" panose="020B0604020202020204" pitchFamily="34" charset="0"/>
              </a:rPr>
              <a:t>one_folder</a:t>
            </a:r>
            <a:r>
              <a:rPr lang="en-US" sz="2000" dirty="0">
                <a:latin typeface="Arial" panose="020B0604020202020204" pitchFamily="34" charset="0"/>
                <a:ea typeface="Roboto" pitchFamily="2" charset="0"/>
                <a:cs typeface="Arial" panose="020B0604020202020204" pitchFamily="34" charset="0"/>
              </a:rPr>
              <a:t> and </a:t>
            </a:r>
            <a:r>
              <a:rPr lang="en-US" sz="2000" dirty="0" err="1">
                <a:latin typeface="Arial" panose="020B0604020202020204" pitchFamily="34" charset="0"/>
                <a:ea typeface="Roboto" pitchFamily="2" charset="0"/>
                <a:cs typeface="Arial" panose="020B0604020202020204" pitchFamily="34" charset="0"/>
              </a:rPr>
              <a:t>second_folder</a:t>
            </a:r>
            <a:r>
              <a:rPr lang="en-US" sz="2000" dirty="0">
                <a:latin typeface="Arial" panose="020B0604020202020204" pitchFamily="34" charset="0"/>
                <a:ea typeface="Roboto" pitchFamily="2" charset="0"/>
                <a:cs typeface="Arial" panose="020B0604020202020204" pitchFamily="34" charset="0"/>
              </a:rPr>
              <a:t> in one command.</a:t>
            </a:r>
          </a:p>
          <a:p>
            <a:pPr marL="742950" lvl="1" indent="-28575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pPr marL="742950" lvl="1" indent="-285750">
              <a:buFont typeface="Arial" panose="020B0604020202020204" pitchFamily="34" charset="0"/>
              <a:buChar char="•"/>
            </a:pPr>
            <a:r>
              <a:rPr lang="en-US" sz="2000" dirty="0">
                <a:latin typeface="Arial" panose="020B0604020202020204" pitchFamily="34" charset="0"/>
                <a:ea typeface="Roboto" pitchFamily="2" charset="0"/>
                <a:cs typeface="Arial" panose="020B0604020202020204" pitchFamily="34" charset="0"/>
              </a:rPr>
              <a:t>Create multiple files with the names one.html and two.html in one command in the </a:t>
            </a:r>
            <a:r>
              <a:rPr lang="en-US" sz="2000" dirty="0" err="1">
                <a:latin typeface="Arial" panose="020B0604020202020204" pitchFamily="34" charset="0"/>
                <a:ea typeface="Roboto" pitchFamily="2" charset="0"/>
                <a:cs typeface="Arial" panose="020B0604020202020204" pitchFamily="34" charset="0"/>
              </a:rPr>
              <a:t>first_day_stuff</a:t>
            </a:r>
            <a:r>
              <a:rPr lang="en-US" sz="2000" dirty="0">
                <a:latin typeface="Arial" panose="020B0604020202020204" pitchFamily="34" charset="0"/>
                <a:ea typeface="Roboto" pitchFamily="2" charset="0"/>
                <a:cs typeface="Arial" panose="020B0604020202020204" pitchFamily="34" charset="0"/>
              </a:rPr>
              <a:t> directory.</a:t>
            </a:r>
          </a:p>
          <a:p>
            <a:pPr marL="742950" lvl="1" indent="-285750">
              <a:buFont typeface="Arial" panose="020B0604020202020204" pitchFamily="34" charset="0"/>
              <a:buChar char="•"/>
            </a:pPr>
            <a:endParaRPr lang="en-US" sz="2000" dirty="0">
              <a:latin typeface="Arial" panose="020B0604020202020204" pitchFamily="34" charset="0"/>
              <a:ea typeface="Roboto" pitchFamily="2" charset="0"/>
              <a:cs typeface="Arial" panose="020B0604020202020204" pitchFamily="34" charset="0"/>
            </a:endParaRPr>
          </a:p>
          <a:p>
            <a:endParaRPr lang="en-US" sz="2000" dirty="0">
              <a:latin typeface="Arial" panose="020B0604020202020204" pitchFamily="34" charset="0"/>
              <a:ea typeface="Roboto" pitchFamily="2" charset="0"/>
              <a:cs typeface="Arial" panose="020B0604020202020204" pitchFamily="34" charset="0"/>
            </a:endParaRPr>
          </a:p>
        </p:txBody>
      </p:sp>
      <p:sp>
        <p:nvSpPr>
          <p:cNvPr id="5" name="TextBox 4"/>
          <p:cNvSpPr txBox="1"/>
          <p:nvPr/>
        </p:nvSpPr>
        <p:spPr>
          <a:xfrm>
            <a:off x="2895600" y="124825"/>
            <a:ext cx="6096000" cy="369332"/>
          </a:xfrm>
          <a:prstGeom prst="rect">
            <a:avLst/>
          </a:prstGeom>
          <a:noFill/>
        </p:spPr>
        <p:txBody>
          <a:bodyPr wrap="square" numCol="1"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Console Commands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12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00574161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TA = … ?</a:t>
            </a:r>
          </a:p>
        </p:txBody>
      </p:sp>
      <p:sp>
        <p:nvSpPr>
          <p:cNvPr id="5" name="Shape 70"/>
          <p:cNvSpPr txBox="1">
            <a:spLocks/>
          </p:cNvSpPr>
          <p:nvPr/>
        </p:nvSpPr>
        <p:spPr>
          <a:xfrm>
            <a:off x="170825" y="1428750"/>
            <a:ext cx="5470526" cy="4257739"/>
          </a:xfrm>
          <a:prstGeom prst="rect">
            <a:avLst/>
          </a:prstGeom>
        </p:spPr>
        <p:txBody>
          <a:bodyPr vert="horz" lIns="68569" tIns="68569" rIns="68569" bIns="68569"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171450" indent="0">
              <a:spcBef>
                <a:spcPts val="0"/>
              </a:spcBef>
              <a:buNone/>
            </a:pPr>
            <a:r>
              <a:rPr lang="en-US" altLang="en" sz="2100" b="1" u="sng" dirty="0">
                <a:latin typeface="Arial" panose="020B0604020202020204" pitchFamily="34" charset="0"/>
                <a:ea typeface="Roboto" panose="02000000000000000000" pitchFamily="2" charset="0"/>
                <a:cs typeface="Arial" panose="020B0604020202020204" pitchFamily="34" charset="0"/>
              </a:rPr>
              <a:t>Jonathan Ferreras</a:t>
            </a:r>
            <a:endParaRPr lang="en" altLang="en" sz="2100" b="1" u="sng" dirty="0">
              <a:latin typeface="Arial" panose="020B0604020202020204" pitchFamily="34" charset="0"/>
              <a:ea typeface="Roboto" panose="02000000000000000000" pitchFamily="2" charset="0"/>
              <a:cs typeface="Arial" panose="020B0604020202020204" pitchFamily="34" charset="0"/>
            </a:endParaRPr>
          </a:p>
          <a:p>
            <a:pPr marL="514350" indent="-342900">
              <a:spcBef>
                <a:spcPts val="0"/>
              </a:spcBef>
            </a:pPr>
            <a:endParaRPr lang="en" altLang="en" sz="1125" b="1" dirty="0">
              <a:latin typeface="Arial" panose="020B0604020202020204" pitchFamily="34" charset="0"/>
              <a:ea typeface="Roboto" panose="02000000000000000000" pitchFamily="2" charset="0"/>
              <a:cs typeface="Arial" panose="020B0604020202020204" pitchFamily="34" charset="0"/>
            </a:endParaRPr>
          </a:p>
          <a:p>
            <a:pPr marL="514350" indent="-342900">
              <a:spcBef>
                <a:spcPts val="0"/>
              </a:spcBef>
            </a:pPr>
            <a:r>
              <a:rPr lang="en-US" altLang="en" sz="1500" dirty="0">
                <a:latin typeface="Arial" panose="020B0604020202020204" pitchFamily="34" charset="0"/>
                <a:ea typeface="Roboto" panose="02000000000000000000" pitchFamily="2" charset="0"/>
                <a:cs typeface="Arial" panose="020B0604020202020204" pitchFamily="34" charset="0"/>
              </a:rPr>
              <a:t>Bachelor’s degree, Computer Engineering at New York City College of Technology</a:t>
            </a:r>
          </a:p>
          <a:p>
            <a:pPr marL="171450" indent="0">
              <a:spcBef>
                <a:spcPts val="0"/>
              </a:spcBef>
              <a:buNone/>
            </a:pPr>
            <a:endParaRPr lang="en" altLang="en" sz="2100" dirty="0">
              <a:latin typeface="Arial" panose="020B0604020202020204" pitchFamily="34" charset="0"/>
              <a:ea typeface="Roboto" panose="02000000000000000000" pitchFamily="2" charset="0"/>
              <a:cs typeface="Arial" panose="020B0604020202020204" pitchFamily="34" charset="0"/>
            </a:endParaRPr>
          </a:p>
          <a:p>
            <a:pPr marL="514350" indent="-342900">
              <a:spcBef>
                <a:spcPts val="0"/>
              </a:spcBef>
            </a:pPr>
            <a:r>
              <a:rPr lang="en-US" sz="1500" dirty="0">
                <a:latin typeface="Arial" panose="020B0604020202020204" pitchFamily="34" charset="0"/>
                <a:ea typeface="Roboto" panose="02000000000000000000" pitchFamily="2" charset="0"/>
                <a:cs typeface="Arial" panose="020B0604020202020204" pitchFamily="34" charset="0"/>
              </a:rPr>
              <a:t>Currently employed at the MTA as Application Developer</a:t>
            </a:r>
          </a:p>
          <a:p>
            <a:pPr marL="171450" indent="0">
              <a:spcBef>
                <a:spcPts val="0"/>
              </a:spcBef>
              <a:buNone/>
            </a:pPr>
            <a:endParaRPr lang="en" altLang="en" sz="2100" dirty="0">
              <a:latin typeface="Arial" panose="020B0604020202020204" pitchFamily="34" charset="0"/>
              <a:ea typeface="Roboto" panose="02000000000000000000" pitchFamily="2" charset="0"/>
              <a:cs typeface="Arial" panose="020B0604020202020204" pitchFamily="34" charset="0"/>
            </a:endParaRPr>
          </a:p>
          <a:p>
            <a:pPr marL="514350" indent="-342900">
              <a:spcBef>
                <a:spcPts val="0"/>
              </a:spcBef>
            </a:pPr>
            <a:r>
              <a:rPr lang="en-US" altLang="en" sz="1500" dirty="0">
                <a:latin typeface="Arial" panose="020B0604020202020204" pitchFamily="34" charset="0"/>
                <a:ea typeface="Roboto" panose="02000000000000000000" pitchFamily="2" charset="0"/>
                <a:cs typeface="Arial" panose="020B0604020202020204" pitchFamily="34" charset="0"/>
              </a:rPr>
              <a:t>About a 1.5 years of professional experience</a:t>
            </a:r>
            <a:endParaRPr lang="en" altLang="en" sz="1500" dirty="0">
              <a:latin typeface="Arial" panose="020B0604020202020204" pitchFamily="34" charset="0"/>
              <a:ea typeface="Roboto" panose="02000000000000000000" pitchFamily="2" charset="0"/>
              <a:cs typeface="Arial" panose="020B0604020202020204" pitchFamily="34" charset="0"/>
            </a:endParaRPr>
          </a:p>
          <a:p>
            <a:pPr marL="171450" indent="0">
              <a:spcBef>
                <a:spcPts val="0"/>
              </a:spcBef>
              <a:buNone/>
            </a:pPr>
            <a:endParaRPr lang="en" altLang="en" sz="2100" b="1" dirty="0">
              <a:latin typeface="Arial" panose="020B0604020202020204" pitchFamily="34" charset="0"/>
              <a:ea typeface="Roboto" panose="02000000000000000000" pitchFamily="2" charset="0"/>
              <a:cs typeface="Arial" panose="020B0604020202020204" pitchFamily="34" charset="0"/>
            </a:endParaRPr>
          </a:p>
        </p:txBody>
      </p:sp>
      <p:sp>
        <p:nvSpPr>
          <p:cNvPr id="7" name="Rectangle 6"/>
          <p:cNvSpPr/>
          <p:nvPr/>
        </p:nvSpPr>
        <p:spPr>
          <a:xfrm>
            <a:off x="170825" y="4070910"/>
            <a:ext cx="4295056" cy="784830"/>
          </a:xfrm>
          <a:prstGeom prst="rect">
            <a:avLst/>
          </a:prstGeom>
        </p:spPr>
        <p:txBody>
          <a:bodyPr wrap="square" numCol="1">
            <a:spAutoFit/>
          </a:bodyPr>
          <a:lstStyle/>
          <a:p>
            <a:pPr marL="514350" indent="-342900">
              <a:buFont typeface="Arial" panose="020B0604020202020204" pitchFamily="34" charset="0"/>
              <a:buChar char="•"/>
            </a:pPr>
            <a:r>
              <a:rPr lang="en-US" sz="1500" i="1" dirty="0">
                <a:latin typeface="Arial" panose="020B0604020202020204" pitchFamily="34" charset="0"/>
                <a:ea typeface="Roboto" panose="02000000000000000000" pitchFamily="2" charset="0"/>
                <a:cs typeface="Arial" panose="020B0604020202020204" pitchFamily="34" charset="0"/>
              </a:rPr>
              <a:t>Interest in drones, robotics, making music, and watching good movies (feel free to recommend some </a:t>
            </a:r>
            <a:r>
              <a:rPr lang="en-US" sz="1500" i="1" dirty="0">
                <a:latin typeface="Arial" panose="020B0604020202020204" pitchFamily="34" charset="0"/>
                <a:ea typeface="Roboto" panose="02000000000000000000" pitchFamily="2" charset="0"/>
                <a:cs typeface="Arial" panose="020B0604020202020204" pitchFamily="34" charset="0"/>
                <a:sym typeface="Wingdings" pitchFamily="2" charset="2"/>
              </a:rPr>
              <a:t>)</a:t>
            </a:r>
            <a:endParaRPr lang="en" altLang="en" sz="1500" dirty="0">
              <a:latin typeface="Arial" panose="020B0604020202020204" pitchFamily="34" charset="0"/>
              <a:ea typeface="Roboto" panose="02000000000000000000" pitchFamily="2" charset="0"/>
              <a:cs typeface="Arial" panose="020B0604020202020204" pitchFamily="34" charset="0"/>
            </a:endParaRPr>
          </a:p>
        </p:txBody>
      </p:sp>
      <p:pic>
        <p:nvPicPr>
          <p:cNvPr id="4" name="Picture 3">
            <a:extLst>
              <a:ext uri="{FF2B5EF4-FFF2-40B4-BE49-F238E27FC236}">
                <a16:creationId xmlns:a16="http://schemas.microsoft.com/office/drawing/2014/main" id="{6D6469CC-4FBF-8542-B095-304FBC48A0C0}"/>
              </a:ext>
            </a:extLst>
          </p:cNvPr>
          <p:cNvPicPr>
            <a:picLocks noChangeAspect="1"/>
          </p:cNvPicPr>
          <p:nvPr/>
        </p:nvPicPr>
        <p:blipFill>
          <a:blip r:embed="rId3"/>
          <a:stretch>
            <a:fillRect/>
          </a:stretch>
        </p:blipFill>
        <p:spPr>
          <a:xfrm>
            <a:off x="5943601" y="1485900"/>
            <a:ext cx="3133889" cy="4178519"/>
          </a:xfrm>
          <a:prstGeom prst="rect">
            <a:avLst/>
          </a:prstGeom>
        </p:spPr>
      </p:pic>
    </p:spTree>
    <p:extLst>
      <p:ext uri="{BB962C8B-B14F-4D97-AF65-F5344CB8AC3E}">
        <p14:creationId xmlns:p14="http://schemas.microsoft.com/office/powerpoint/2010/main" val="37694702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Projects Jonathan Worked On…</a:t>
            </a:r>
          </a:p>
        </p:txBody>
      </p:sp>
      <p:sp>
        <p:nvSpPr>
          <p:cNvPr id="3" name="Rectangle 2"/>
          <p:cNvSpPr/>
          <p:nvPr/>
        </p:nvSpPr>
        <p:spPr>
          <a:xfrm>
            <a:off x="0" y="1347640"/>
            <a:ext cx="9144000" cy="4357507"/>
          </a:xfrm>
          <a:prstGeom prst="rect">
            <a:avLst/>
          </a:prstGeom>
          <a:solidFill>
            <a:srgbClr val="45D391"/>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2700" b="1"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3AC5D66F-74B2-324B-8E59-74C95D78C2C8}"/>
              </a:ext>
            </a:extLst>
          </p:cNvPr>
          <p:cNvPicPr>
            <a:picLocks noChangeAspect="1"/>
          </p:cNvPicPr>
          <p:nvPr/>
        </p:nvPicPr>
        <p:blipFill>
          <a:blip r:embed="rId3"/>
          <a:stretch>
            <a:fillRect/>
          </a:stretch>
        </p:blipFill>
        <p:spPr>
          <a:xfrm>
            <a:off x="98848" y="1424809"/>
            <a:ext cx="4473152" cy="3350797"/>
          </a:xfrm>
          <a:prstGeom prst="rect">
            <a:avLst/>
          </a:prstGeom>
        </p:spPr>
      </p:pic>
      <p:pic>
        <p:nvPicPr>
          <p:cNvPr id="6" name="Picture 5">
            <a:extLst>
              <a:ext uri="{FF2B5EF4-FFF2-40B4-BE49-F238E27FC236}">
                <a16:creationId xmlns:a16="http://schemas.microsoft.com/office/drawing/2014/main" id="{A519236C-3018-7D4F-A51E-0FF96368B217}"/>
              </a:ext>
            </a:extLst>
          </p:cNvPr>
          <p:cNvPicPr>
            <a:picLocks noChangeAspect="1"/>
          </p:cNvPicPr>
          <p:nvPr/>
        </p:nvPicPr>
        <p:blipFill>
          <a:blip r:embed="rId4"/>
          <a:stretch>
            <a:fillRect/>
          </a:stretch>
        </p:blipFill>
        <p:spPr>
          <a:xfrm>
            <a:off x="4670849" y="2342315"/>
            <a:ext cx="4374303" cy="3297487"/>
          </a:xfrm>
          <a:prstGeom prst="rect">
            <a:avLst/>
          </a:prstGeom>
        </p:spPr>
      </p:pic>
    </p:spTree>
    <p:extLst>
      <p:ext uri="{BB962C8B-B14F-4D97-AF65-F5344CB8AC3E}">
        <p14:creationId xmlns:p14="http://schemas.microsoft.com/office/powerpoint/2010/main" val="343526896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304800" y="76200"/>
            <a:ext cx="5470500" cy="490500"/>
          </a:xfrm>
          <a:prstGeom prst="rect">
            <a:avLst/>
          </a:prstGeom>
          <a:noFill/>
          <a:ln>
            <a:noFill/>
          </a:ln>
        </p:spPr>
        <p:txBody>
          <a:bodyPr spcFirstLastPara="1" vert="horz" wrap="square" lIns="91425" tIns="45700" rIns="91425" bIns="45700" numCol="1" rtlCol="0" anchor="ctr" anchorCtr="0">
            <a:noAutofit/>
          </a:bodyPr>
          <a:lstStyle/>
          <a:p>
            <a:r>
              <a:rPr lang="en" dirty="0"/>
              <a:t>TA = … ?</a:t>
            </a:r>
            <a:endParaRPr dirty="0"/>
          </a:p>
        </p:txBody>
      </p:sp>
      <p:sp>
        <p:nvSpPr>
          <p:cNvPr id="74" name="Google Shape;74;p18"/>
          <p:cNvSpPr txBox="1"/>
          <p:nvPr/>
        </p:nvSpPr>
        <p:spPr>
          <a:xfrm>
            <a:off x="98400" y="705300"/>
            <a:ext cx="8947200" cy="4247700"/>
          </a:xfrm>
          <a:prstGeom prst="rect">
            <a:avLst/>
          </a:prstGeom>
          <a:noFill/>
          <a:ln>
            <a:noFill/>
          </a:ln>
        </p:spPr>
        <p:txBody>
          <a:bodyPr spcFirstLastPara="1" wrap="square" lIns="91425" tIns="91425" rIns="91425" bIns="91425" anchor="t" anchorCtr="0">
            <a:noAutofit/>
          </a:bodyPr>
          <a:lstStyle/>
          <a:p>
            <a:pPr marL="228600">
              <a:buClr>
                <a:schemeClr val="dk1"/>
              </a:buClr>
              <a:buSzPts val="2800"/>
            </a:pPr>
            <a:r>
              <a:rPr lang="en" sz="2800" b="1" u="sng" dirty="0">
                <a:solidFill>
                  <a:schemeClr val="dk1"/>
                </a:solidFill>
              </a:rPr>
              <a:t>Kevin </a:t>
            </a:r>
            <a:r>
              <a:rPr lang="en" sz="2800" b="1" u="sng" dirty="0" err="1">
                <a:solidFill>
                  <a:schemeClr val="dk1"/>
                </a:solidFill>
              </a:rPr>
              <a:t>Delvo</a:t>
            </a:r>
            <a:endParaRPr sz="2800" b="1" u="sng" dirty="0">
              <a:solidFill>
                <a:schemeClr val="dk1"/>
              </a:solidFill>
            </a:endParaRPr>
          </a:p>
          <a:p>
            <a:pPr>
              <a:buClr>
                <a:schemeClr val="dk1"/>
              </a:buClr>
              <a:buSzPts val="2800"/>
            </a:pPr>
            <a:endParaRPr b="1" u="sng" dirty="0">
              <a:solidFill>
                <a:schemeClr val="dk1"/>
              </a:solidFill>
            </a:endParaRPr>
          </a:p>
          <a:p>
            <a:pPr marL="685800" indent="-368300">
              <a:buClr>
                <a:schemeClr val="dk1"/>
              </a:buClr>
              <a:buSzPts val="1400"/>
              <a:buFont typeface="Arial"/>
              <a:buChar char="•"/>
            </a:pPr>
            <a:r>
              <a:rPr lang="en" dirty="0">
                <a:solidFill>
                  <a:schemeClr val="dk1"/>
                </a:solidFill>
              </a:rPr>
              <a:t>Studied Psychology at Stony Brook University. After graduation I worked as a barista, data entry specialist at a financial advising office and freelance illustrator.</a:t>
            </a:r>
            <a:endParaRPr dirty="0">
              <a:solidFill>
                <a:schemeClr val="dk1"/>
              </a:solidFill>
              <a:latin typeface="Arial"/>
              <a:ea typeface="Arial"/>
              <a:cs typeface="Arial"/>
              <a:sym typeface="Arial"/>
            </a:endParaRPr>
          </a:p>
          <a:p>
            <a:pPr marL="685800" indent="-368300">
              <a:buClr>
                <a:schemeClr val="dk1"/>
              </a:buClr>
              <a:buSzPts val="1400"/>
              <a:buFont typeface="Arial"/>
              <a:buChar char="•"/>
            </a:pPr>
            <a:r>
              <a:rPr lang="en" dirty="0">
                <a:solidFill>
                  <a:schemeClr val="dk1"/>
                </a:solidFill>
              </a:rPr>
              <a:t> Picked up coding as a hobby after discovering web development. Started out teaching myself HTML, CSS, JavaScript and </a:t>
            </a:r>
            <a:r>
              <a:rPr lang="en" dirty="0" err="1">
                <a:solidFill>
                  <a:schemeClr val="dk1"/>
                </a:solidFill>
              </a:rPr>
              <a:t>JQuery</a:t>
            </a:r>
            <a:r>
              <a:rPr lang="en" dirty="0">
                <a:solidFill>
                  <a:schemeClr val="dk1"/>
                </a:solidFill>
              </a:rPr>
              <a:t>. Went to </a:t>
            </a:r>
            <a:r>
              <a:rPr lang="en" dirty="0" err="1">
                <a:solidFill>
                  <a:schemeClr val="dk1"/>
                </a:solidFill>
              </a:rPr>
              <a:t>Fullstack</a:t>
            </a:r>
            <a:r>
              <a:rPr lang="en" dirty="0">
                <a:solidFill>
                  <a:schemeClr val="dk1"/>
                </a:solidFill>
              </a:rPr>
              <a:t> Academy of Code and graduated last year mid July. Briefly worked as a blockchain development intern and now work as a CA at Trilogy.</a:t>
            </a:r>
            <a:endParaRPr dirty="0">
              <a:solidFill>
                <a:schemeClr val="dk1"/>
              </a:solidFill>
              <a:latin typeface="Arial"/>
              <a:ea typeface="Arial"/>
              <a:cs typeface="Arial"/>
              <a:sym typeface="Arial"/>
            </a:endParaRPr>
          </a:p>
          <a:p>
            <a:pPr marL="685800" indent="-368300">
              <a:buClr>
                <a:schemeClr val="dk1"/>
              </a:buClr>
              <a:buSzPts val="1400"/>
              <a:buFont typeface="Arial"/>
              <a:buChar char="•"/>
            </a:pPr>
            <a:r>
              <a:rPr lang="en" dirty="0">
                <a:solidFill>
                  <a:schemeClr val="dk1"/>
                </a:solidFill>
                <a:latin typeface="Arial"/>
                <a:ea typeface="Arial"/>
                <a:cs typeface="Arial"/>
                <a:sym typeface="Arial"/>
              </a:rPr>
              <a:t>Over </a:t>
            </a:r>
            <a:r>
              <a:rPr lang="en" dirty="0">
                <a:solidFill>
                  <a:schemeClr val="dk1"/>
                </a:solidFill>
              </a:rPr>
              <a:t>a</a:t>
            </a:r>
            <a:r>
              <a:rPr lang="en" dirty="0">
                <a:solidFill>
                  <a:schemeClr val="dk1"/>
                </a:solidFill>
                <a:latin typeface="Arial"/>
                <a:ea typeface="Arial"/>
                <a:cs typeface="Arial"/>
                <a:sym typeface="Arial"/>
              </a:rPr>
              <a:t> year</a:t>
            </a:r>
            <a:r>
              <a:rPr lang="en" dirty="0">
                <a:solidFill>
                  <a:schemeClr val="dk1"/>
                </a:solidFill>
              </a:rPr>
              <a:t> of</a:t>
            </a:r>
            <a:r>
              <a:rPr lang="en" dirty="0">
                <a:solidFill>
                  <a:schemeClr val="dk1"/>
                </a:solidFill>
                <a:latin typeface="Arial"/>
                <a:ea typeface="Arial"/>
                <a:cs typeface="Arial"/>
                <a:sym typeface="Arial"/>
              </a:rPr>
              <a:t> coding, (with plenty of experience being a n00b at it.)</a:t>
            </a:r>
            <a:endParaRPr dirty="0"/>
          </a:p>
          <a:p>
            <a:pPr marL="685800" indent="-279400">
              <a:buClr>
                <a:schemeClr val="dk1"/>
              </a:buClr>
              <a:buSzPts val="2800"/>
            </a:pPr>
            <a:endParaRPr sz="2800" dirty="0">
              <a:solidFill>
                <a:schemeClr val="dk1"/>
              </a:solidFill>
              <a:latin typeface="Arial"/>
              <a:ea typeface="Arial"/>
              <a:cs typeface="Arial"/>
              <a:sym typeface="Arial"/>
            </a:endParaRPr>
          </a:p>
          <a:p>
            <a:pPr marL="228600">
              <a:buClr>
                <a:schemeClr val="dk1"/>
              </a:buClr>
              <a:buSzPts val="2800"/>
            </a:pPr>
            <a:endParaRPr sz="2800" b="1" dirty="0">
              <a:solidFill>
                <a:schemeClr val="dk1"/>
              </a:solidFill>
              <a:latin typeface="Arial"/>
              <a:ea typeface="Arial"/>
              <a:cs typeface="Arial"/>
              <a:sym typeface="Arial"/>
            </a:endParaRPr>
          </a:p>
        </p:txBody>
      </p:sp>
      <p:sp>
        <p:nvSpPr>
          <p:cNvPr id="75" name="Google Shape;75;p18"/>
          <p:cNvSpPr/>
          <p:nvPr/>
        </p:nvSpPr>
        <p:spPr>
          <a:xfrm>
            <a:off x="2703150" y="4102530"/>
            <a:ext cx="5726700" cy="992400"/>
          </a:xfrm>
          <a:prstGeom prst="rect">
            <a:avLst/>
          </a:prstGeom>
          <a:noFill/>
          <a:ln>
            <a:noFill/>
          </a:ln>
        </p:spPr>
        <p:txBody>
          <a:bodyPr spcFirstLastPara="1" wrap="square" lIns="91425" tIns="45700" rIns="91425" bIns="45700" anchor="t" anchorCtr="0">
            <a:noAutofit/>
          </a:bodyPr>
          <a:lstStyle/>
          <a:p>
            <a:pPr marL="685800" indent="-355600">
              <a:buClr>
                <a:schemeClr val="dk1"/>
              </a:buClr>
              <a:buSzPts val="1400"/>
              <a:buFont typeface="Arial"/>
              <a:buChar char="•"/>
            </a:pPr>
            <a:r>
              <a:rPr lang="en" i="1">
                <a:solidFill>
                  <a:schemeClr val="dk1"/>
                </a:solidFill>
              </a:rPr>
              <a:t>Other than art and coding, I enjoy combat sports. I did judo and boxing during college.</a:t>
            </a:r>
            <a:endParaRPr>
              <a:solidFill>
                <a:schemeClr val="dk1"/>
              </a:solidFill>
              <a:latin typeface="Arial"/>
              <a:ea typeface="Arial"/>
              <a:cs typeface="Arial"/>
              <a:sym typeface="Arial"/>
            </a:endParaRPr>
          </a:p>
          <a:p>
            <a:pPr marL="685800" indent="-266700">
              <a:buClr>
                <a:schemeClr val="dk1"/>
              </a:buClr>
              <a:buSzPts val="3000"/>
            </a:pPr>
            <a:endParaRPr sz="3000">
              <a:solidFill>
                <a:schemeClr val="dk1"/>
              </a:solidFill>
              <a:latin typeface="Arial"/>
              <a:ea typeface="Arial"/>
              <a:cs typeface="Arial"/>
              <a:sym typeface="Arial"/>
            </a:endParaRPr>
          </a:p>
          <a:p>
            <a:pPr marL="685800" indent="-419100">
              <a:buClr>
                <a:schemeClr val="dk1"/>
              </a:buClr>
              <a:buSzPts val="1400"/>
              <a:buFont typeface="Arial"/>
              <a:buChar char="•"/>
            </a:pPr>
            <a:r>
              <a:rPr lang="en">
                <a:solidFill>
                  <a:schemeClr val="dk1"/>
                </a:solidFill>
                <a:latin typeface="Arial"/>
                <a:ea typeface="Arial"/>
                <a:cs typeface="Arial"/>
                <a:sym typeface="Arial"/>
              </a:rPr>
              <a:t>Secretly</a:t>
            </a:r>
            <a:r>
              <a:rPr lang="en">
                <a:solidFill>
                  <a:schemeClr val="dk1"/>
                </a:solidFill>
              </a:rPr>
              <a:t>, a medieval armor junkie.</a:t>
            </a:r>
            <a:endParaRPr>
              <a:solidFill>
                <a:schemeClr val="dk1"/>
              </a:solidFill>
              <a:latin typeface="Arial"/>
              <a:ea typeface="Arial"/>
              <a:cs typeface="Arial"/>
              <a:sym typeface="Arial"/>
            </a:endParaRPr>
          </a:p>
        </p:txBody>
      </p:sp>
      <p:pic>
        <p:nvPicPr>
          <p:cNvPr id="76" name="Google Shape;76;p18"/>
          <p:cNvPicPr preferRelativeResize="0"/>
          <p:nvPr/>
        </p:nvPicPr>
        <p:blipFill>
          <a:blip r:embed="rId3">
            <a:alphaModFix/>
          </a:blip>
          <a:stretch>
            <a:fillRect/>
          </a:stretch>
        </p:blipFill>
        <p:spPr>
          <a:xfrm>
            <a:off x="624954" y="3789172"/>
            <a:ext cx="2078195" cy="2078228"/>
          </a:xfrm>
          <a:prstGeom prst="rect">
            <a:avLst/>
          </a:prstGeom>
          <a:noFill/>
          <a:ln>
            <a:noFill/>
          </a:ln>
        </p:spPr>
      </p:pic>
    </p:spTree>
    <p:extLst>
      <p:ext uri="{BB962C8B-B14F-4D97-AF65-F5344CB8AC3E}">
        <p14:creationId xmlns:p14="http://schemas.microsoft.com/office/powerpoint/2010/main" val="35830425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304800" y="857250"/>
            <a:ext cx="5470500" cy="490500"/>
          </a:xfrm>
          <a:prstGeom prst="rect">
            <a:avLst/>
          </a:prstGeom>
          <a:noFill/>
          <a:ln>
            <a:noFill/>
          </a:ln>
        </p:spPr>
        <p:txBody>
          <a:bodyPr spcFirstLastPara="1" vert="horz" wrap="square" lIns="91425" tIns="45700" rIns="91425" bIns="45700" numCol="1" rtlCol="0" anchor="ctr" anchorCtr="0">
            <a:noAutofit/>
          </a:bodyPr>
          <a:lstStyle/>
          <a:p>
            <a:r>
              <a:rPr lang="en" dirty="0"/>
              <a:t>Some Cool Stuff Kevin Made…</a:t>
            </a:r>
            <a:endParaRPr dirty="0"/>
          </a:p>
        </p:txBody>
      </p:sp>
      <p:pic>
        <p:nvPicPr>
          <p:cNvPr id="83" name="Google Shape;83;p19"/>
          <p:cNvPicPr preferRelativeResize="0"/>
          <p:nvPr/>
        </p:nvPicPr>
        <p:blipFill>
          <a:blip r:embed="rId3">
            <a:alphaModFix/>
          </a:blip>
          <a:stretch>
            <a:fillRect/>
          </a:stretch>
        </p:blipFill>
        <p:spPr>
          <a:xfrm>
            <a:off x="767054" y="1769635"/>
            <a:ext cx="1854919" cy="3318733"/>
          </a:xfrm>
          <a:prstGeom prst="rect">
            <a:avLst/>
          </a:prstGeom>
          <a:noFill/>
          <a:ln w="12700" cap="flat" cmpd="sng">
            <a:solidFill>
              <a:srgbClr val="42719B"/>
            </a:solidFill>
            <a:prstDash val="solid"/>
            <a:miter lim="8000"/>
            <a:headEnd type="none" w="sm" len="sm"/>
            <a:tailEnd type="none" w="sm" len="sm"/>
          </a:ln>
        </p:spPr>
      </p:pic>
      <p:pic>
        <p:nvPicPr>
          <p:cNvPr id="84" name="Google Shape;84;p19"/>
          <p:cNvPicPr preferRelativeResize="0"/>
          <p:nvPr/>
        </p:nvPicPr>
        <p:blipFill>
          <a:blip r:embed="rId4">
            <a:alphaModFix/>
          </a:blip>
          <a:stretch>
            <a:fillRect/>
          </a:stretch>
        </p:blipFill>
        <p:spPr>
          <a:xfrm>
            <a:off x="3674200" y="3174095"/>
            <a:ext cx="3862388" cy="2310187"/>
          </a:xfrm>
          <a:prstGeom prst="rect">
            <a:avLst/>
          </a:prstGeom>
          <a:noFill/>
          <a:ln>
            <a:noFill/>
          </a:ln>
        </p:spPr>
      </p:pic>
      <p:pic>
        <p:nvPicPr>
          <p:cNvPr id="85" name="Google Shape;85;p19" descr="Splits-ease" title="Splits-ease"/>
          <p:cNvPicPr preferRelativeResize="0"/>
          <p:nvPr/>
        </p:nvPicPr>
        <p:blipFill>
          <a:blip r:embed="rId5">
            <a:alphaModFix/>
          </a:blip>
          <a:stretch>
            <a:fillRect/>
          </a:stretch>
        </p:blipFill>
        <p:spPr>
          <a:xfrm>
            <a:off x="4228013" y="1611900"/>
            <a:ext cx="3031668" cy="1297932"/>
          </a:xfrm>
          <a:prstGeom prst="rect">
            <a:avLst/>
          </a:prstGeom>
          <a:noFill/>
          <a:ln>
            <a:noFill/>
          </a:ln>
        </p:spPr>
      </p:pic>
    </p:spTree>
    <p:extLst>
      <p:ext uri="{BB962C8B-B14F-4D97-AF65-F5344CB8AC3E}">
        <p14:creationId xmlns:p14="http://schemas.microsoft.com/office/powerpoint/2010/main" val="11051572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Instructor = … ?</a:t>
            </a:r>
          </a:p>
        </p:txBody>
      </p:sp>
      <p:sp>
        <p:nvSpPr>
          <p:cNvPr id="5" name="Shape 70"/>
          <p:cNvSpPr txBox="1">
            <a:spLocks/>
          </p:cNvSpPr>
          <p:nvPr/>
        </p:nvSpPr>
        <p:spPr>
          <a:xfrm>
            <a:off x="196850" y="760690"/>
            <a:ext cx="8947150" cy="5676985"/>
          </a:xfrm>
          <a:prstGeom prst="rect">
            <a:avLst/>
          </a:prstGeom>
        </p:spPr>
        <p:txBody>
          <a:bodyPr vert="horz" lIns="91425" tIns="91425" rIns="91425" bIns="91425" numCol="1"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US" sz="2800" b="1" u="sng" dirty="0">
                <a:latin typeface="Arial" panose="020B0604020202020204" pitchFamily="34" charset="0"/>
                <a:ea typeface="Roboto" panose="02000000000000000000" pitchFamily="2" charset="0"/>
                <a:cs typeface="Arial" panose="020B0604020202020204" pitchFamily="34" charset="0"/>
              </a:rPr>
              <a:t>Nick Bartlett</a:t>
            </a:r>
            <a:endParaRPr lang="en" altLang="en" sz="2800" b="1" u="sng"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1500" b="1"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800" dirty="0">
                <a:latin typeface="Arial" panose="020B0604020202020204" pitchFamily="34" charset="0"/>
                <a:ea typeface="Roboto" panose="02000000000000000000" pitchFamily="2" charset="0"/>
                <a:cs typeface="Arial" panose="020B0604020202020204" pitchFamily="34" charset="0"/>
              </a:rPr>
              <a:t>MS in CS from UNC, Math + CS Undergrad</a:t>
            </a: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800" dirty="0">
                <a:latin typeface="Arial" panose="020B0604020202020204" pitchFamily="34" charset="0"/>
                <a:ea typeface="Roboto" panose="02000000000000000000" pitchFamily="2" charset="0"/>
                <a:cs typeface="Arial" panose="020B0604020202020204" pitchFamily="34" charset="0"/>
              </a:rPr>
              <a:t>Technical Lead/Architect @ IBM, Director of Engineering @ Trilogy Education Services</a:t>
            </a: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 altLang="en" sz="2800" dirty="0">
                <a:latin typeface="Arial" panose="020B0604020202020204" pitchFamily="34" charset="0"/>
                <a:ea typeface="Roboto" panose="02000000000000000000" pitchFamily="2" charset="0"/>
                <a:cs typeface="Arial" panose="020B0604020202020204" pitchFamily="34" charset="0"/>
              </a:rPr>
              <a:t>Over </a:t>
            </a:r>
            <a:r>
              <a:rPr lang="en-US" altLang="en" sz="2800" dirty="0">
                <a:latin typeface="Arial" panose="020B0604020202020204" pitchFamily="34" charset="0"/>
                <a:ea typeface="Roboto" panose="02000000000000000000" pitchFamily="2" charset="0"/>
                <a:cs typeface="Arial" panose="020B0604020202020204" pitchFamily="34" charset="0"/>
              </a:rPr>
              <a:t>10</a:t>
            </a:r>
            <a:r>
              <a:rPr lang="en" altLang="en" sz="2800" dirty="0">
                <a:latin typeface="Arial" panose="020B0604020202020204" pitchFamily="34" charset="0"/>
                <a:ea typeface="Roboto" panose="02000000000000000000" pitchFamily="2" charset="0"/>
                <a:cs typeface="Arial" panose="020B0604020202020204" pitchFamily="34" charset="0"/>
              </a:rPr>
              <a:t> years coding, </a:t>
            </a:r>
            <a:r>
              <a:rPr lang="en" altLang="en" sz="1500" dirty="0">
                <a:latin typeface="Arial" panose="020B0604020202020204" pitchFamily="34" charset="0"/>
                <a:ea typeface="Roboto" panose="02000000000000000000" pitchFamily="2" charset="0"/>
                <a:cs typeface="Arial" panose="020B0604020202020204" pitchFamily="34" charset="0"/>
              </a:rPr>
              <a:t>(with plenty of experience being new at it.)</a:t>
            </a:r>
          </a:p>
          <a:p>
            <a:pPr marL="685800" indent="-457200">
              <a:spcBef>
                <a:spcPts val="0"/>
              </a:spcBef>
            </a:pPr>
            <a:endParaRPr lang="en" altLang="en" sz="28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 altLang="en" sz="2800" b="1" dirty="0">
              <a:latin typeface="Arial" panose="020B0604020202020204" pitchFamily="34" charset="0"/>
              <a:ea typeface="Roboto" panose="02000000000000000000" pitchFamily="2" charset="0"/>
              <a:cs typeface="Arial" panose="020B0604020202020204" pitchFamily="34" charset="0"/>
            </a:endParaRPr>
          </a:p>
        </p:txBody>
      </p:sp>
      <p:sp>
        <p:nvSpPr>
          <p:cNvPr id="7" name="Rectangle 6"/>
          <p:cNvSpPr/>
          <p:nvPr/>
        </p:nvSpPr>
        <p:spPr>
          <a:xfrm>
            <a:off x="2844801" y="4326923"/>
            <a:ext cx="6102349" cy="1938992"/>
          </a:xfrm>
          <a:prstGeom prst="rect">
            <a:avLst/>
          </a:prstGeom>
        </p:spPr>
        <p:txBody>
          <a:bodyPr wrap="square" numCol="1">
            <a:spAutoFit/>
          </a:bodyPr>
          <a:lstStyle/>
          <a:p>
            <a:pPr marL="685800" indent="-457200">
              <a:spcBef>
                <a:spcPts val="0"/>
              </a:spcBef>
              <a:buFont typeface="Arial" panose="020B0604020202020204" pitchFamily="34" charset="0"/>
              <a:buChar char="•"/>
            </a:pPr>
            <a:r>
              <a:rPr lang="en-US" altLang="en" sz="3000" dirty="0">
                <a:latin typeface="Arial" panose="020B0604020202020204" pitchFamily="34" charset="0"/>
                <a:ea typeface="Roboto" panose="02000000000000000000" pitchFamily="2" charset="0"/>
                <a:cs typeface="Arial" panose="020B0604020202020204" pitchFamily="34" charset="0"/>
              </a:rPr>
              <a:t>I enjoy biking, rock climbing, and running, and broke my leg skateboarding about 2 months ago.</a:t>
            </a:r>
            <a:endParaRPr lang="en" altLang="en" sz="2000" dirty="0">
              <a:latin typeface="Arial" panose="020B0604020202020204" pitchFamily="34" charset="0"/>
              <a:ea typeface="Roboto" panose="02000000000000000000" pitchFamily="2" charset="0"/>
              <a:cs typeface="Arial" panose="020B0604020202020204" pitchFamily="34" charset="0"/>
            </a:endParaRPr>
          </a:p>
        </p:txBody>
      </p:sp>
      <p:pic>
        <p:nvPicPr>
          <p:cNvPr id="4" name="Picture 3">
            <a:extLst>
              <a:ext uri="{FF2B5EF4-FFF2-40B4-BE49-F238E27FC236}">
                <a16:creationId xmlns:a16="http://schemas.microsoft.com/office/drawing/2014/main" id="{E971994D-C98D-3D4E-9D0B-1B8A4DFCB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252042"/>
            <a:ext cx="2006600" cy="2006600"/>
          </a:xfrm>
          <a:prstGeom prst="rect">
            <a:avLst/>
          </a:prstGeom>
        </p:spPr>
      </p:pic>
    </p:spTree>
    <p:extLst>
      <p:ext uri="{BB962C8B-B14F-4D97-AF65-F5344CB8AC3E}">
        <p14:creationId xmlns:p14="http://schemas.microsoft.com/office/powerpoint/2010/main" val="364467720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UCL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12528</TotalTime>
  <Words>2174</Words>
  <Application>Microsoft Macintosh PowerPoint</Application>
  <PresentationFormat>On-screen Show (4:3)</PresentationFormat>
  <Paragraphs>414</Paragraphs>
  <Slides>48</Slides>
  <Notes>44</Notes>
  <HiddenSlides>0</HiddenSlides>
  <MMClips>0</MMClips>
  <ScaleCrop>false</ScaleCrop>
  <HeadingPairs>
    <vt:vector size="6" baseType="variant">
      <vt:variant>
        <vt:lpstr>Fonts Used</vt:lpstr>
      </vt:variant>
      <vt:variant>
        <vt:i4>4</vt:i4>
      </vt:variant>
      <vt:variant>
        <vt:lpstr>Theme</vt:lpstr>
      </vt:variant>
      <vt:variant>
        <vt:i4>6</vt:i4>
      </vt:variant>
      <vt:variant>
        <vt:lpstr>Slide Titles</vt:lpstr>
      </vt:variant>
      <vt:variant>
        <vt:i4>48</vt:i4>
      </vt:variant>
    </vt:vector>
  </HeadingPairs>
  <TitlesOfParts>
    <vt:vector size="58" baseType="lpstr">
      <vt:lpstr>Arial</vt:lpstr>
      <vt:lpstr>Calibri</vt:lpstr>
      <vt:lpstr>Calibri Light</vt:lpstr>
      <vt:lpstr>Wingdings</vt:lpstr>
      <vt:lpstr>UCF - Theme</vt:lpstr>
      <vt:lpstr>1_Unbranded</vt:lpstr>
      <vt:lpstr>Rutgers - Theme</vt:lpstr>
      <vt:lpstr>Unbranded</vt:lpstr>
      <vt:lpstr>UTAustin</vt:lpstr>
      <vt:lpstr>UCLA</vt:lpstr>
      <vt:lpstr>The Zen of Coding</vt:lpstr>
      <vt:lpstr>Quick Introductions! (30 seconds)</vt:lpstr>
      <vt:lpstr>TA = … ?</vt:lpstr>
      <vt:lpstr>More about Yoan</vt:lpstr>
      <vt:lpstr>TA = … ?</vt:lpstr>
      <vt:lpstr>Projects Jonathan Worked On…</vt:lpstr>
      <vt:lpstr>TA = … ?</vt:lpstr>
      <vt:lpstr>Some Cool Stuff Kevin Made…</vt:lpstr>
      <vt:lpstr>Instructor = … ?</vt:lpstr>
      <vt:lpstr>More about me</vt:lpstr>
      <vt:lpstr>More about me</vt:lpstr>
      <vt:lpstr>PowerPoint Presentation</vt:lpstr>
      <vt:lpstr>The Path of Learning</vt:lpstr>
      <vt:lpstr>Your Goals...</vt:lpstr>
      <vt:lpstr>Your Goals...</vt:lpstr>
      <vt:lpstr>Your Goal = Our Goal</vt:lpstr>
      <vt:lpstr>Support Team</vt:lpstr>
      <vt:lpstr>But Remember…</vt:lpstr>
      <vt:lpstr>On Keys To Success…</vt:lpstr>
      <vt:lpstr>Don’t Be This Guy…</vt:lpstr>
      <vt:lpstr>This Should Be You.</vt:lpstr>
      <vt:lpstr>Our Mantra for Today and Beyond…</vt:lpstr>
      <vt:lpstr>Our Mantra for Today and Beyond…</vt:lpstr>
      <vt:lpstr>PowerPoint Presentation</vt:lpstr>
      <vt:lpstr>The Path of Learning</vt:lpstr>
      <vt:lpstr>Nothing Comes Easy…</vt:lpstr>
      <vt:lpstr>Obstacle #1 – The Great Confusion</vt:lpstr>
      <vt:lpstr>Obstacle #2 – The Great Doubt</vt:lpstr>
      <vt:lpstr>Obstacle #3 – The Great Distance</vt:lpstr>
      <vt:lpstr>Nothing Comes Easy…</vt:lpstr>
      <vt:lpstr>Learning is “Frustrating”</vt:lpstr>
      <vt:lpstr>Advice for the Journey</vt:lpstr>
      <vt:lpstr>Advice for the Journey</vt:lpstr>
      <vt:lpstr>Advice for the Journey</vt:lpstr>
      <vt:lpstr>But remember…</vt:lpstr>
      <vt:lpstr>Google Fu – The Most Important Skill of All</vt:lpstr>
      <vt:lpstr>Course Structure</vt:lpstr>
      <vt:lpstr>Daily Schedule</vt:lpstr>
      <vt:lpstr>Daily Schedule</vt:lpstr>
      <vt:lpstr>Pre-Work</vt:lpstr>
      <vt:lpstr>Software Checklist</vt:lpstr>
      <vt:lpstr>Accounts Checklist</vt:lpstr>
      <vt:lpstr>Self-Check</vt:lpstr>
      <vt:lpstr>Let’s Get Crackin!</vt:lpstr>
      <vt:lpstr>Intro to Console / Terminal</vt:lpstr>
      <vt:lpstr>INSTRUCTOR DEMO</vt:lpstr>
      <vt:lpstr>&gt; YOUR TURN!</vt:lpstr>
      <vt:lpstr>&gt; YOUR TURN!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Nicholas Bartlett</cp:lastModifiedBy>
  <cp:revision>1479</cp:revision>
  <cp:lastPrinted>2016-01-30T16:23:56Z</cp:lastPrinted>
  <dcterms:created xsi:type="dcterms:W3CDTF">2015-01-20T17:19:00Z</dcterms:created>
  <dcterms:modified xsi:type="dcterms:W3CDTF">2019-04-11T13:50:21Z</dcterms:modified>
</cp:coreProperties>
</file>